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FAFE33F-E55B-4265-BD42-336077DC91A3}">
  <a:tblStyle styleId="{DFAFE33F-E55B-4265-BD42-336077DC91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d2dca98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d2dca98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0d4f7331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d0d4f7331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0d4f7331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d0d4f7331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0d4f7331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0d4f7331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579f9c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579f9c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97cf5da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97cf5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0d4f7331c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0d4f7331c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0d4f7331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0d4f7331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0d4f7331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0d4f7331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0d4f7331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0d4f7331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64981d5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64981d5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0d4f7331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0d4f7331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90000"/>
                </a:solidFill>
              </a:rPr>
              <a:t>Small</a:t>
            </a:r>
            <a:r>
              <a:rPr lang="en-GB">
                <a:solidFill>
                  <a:srgbClr val="990000"/>
                </a:solidFill>
              </a:rPr>
              <a:t> Business Training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7 - Business Plan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74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28225" y="445025"/>
            <a:ext cx="6164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Plan and Vision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628225" y="1490125"/>
            <a:ext cx="59679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What do you want your business to </a:t>
            </a:r>
            <a:r>
              <a:rPr b="1" lang="en-GB" sz="2500">
                <a:solidFill>
                  <a:srgbClr val="990000"/>
                </a:solidFill>
              </a:rPr>
              <a:t>look</a:t>
            </a:r>
            <a:r>
              <a:rPr b="1" lang="en-GB" sz="2500">
                <a:solidFill>
                  <a:srgbClr val="990000"/>
                </a:solidFill>
              </a:rPr>
              <a:t> like ...</a:t>
            </a:r>
            <a:endParaRPr b="1" sz="2500">
              <a:solidFill>
                <a:srgbClr val="990000"/>
              </a:solidFill>
            </a:endParaRPr>
          </a:p>
          <a:p>
            <a:pPr indent="-375443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in 6 months time?</a:t>
            </a:r>
            <a:endParaRPr b="1" sz="2500">
              <a:solidFill>
                <a:srgbClr val="990000"/>
              </a:solidFill>
            </a:endParaRPr>
          </a:p>
          <a:p>
            <a:pPr indent="-375443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in 2 years time?</a:t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Your business plan will help you get there.</a:t>
            </a:r>
            <a:endParaRPr b="1" sz="2500">
              <a:solidFill>
                <a:srgbClr val="990000"/>
              </a:solidFill>
            </a:endParaRPr>
          </a:p>
        </p:txBody>
      </p:sp>
      <p:pic>
        <p:nvPicPr>
          <p:cNvPr id="119" name="Google Shape;119;p22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628225" y="445025"/>
            <a:ext cx="6164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Conclusion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628225" y="1490125"/>
            <a:ext cx="59679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Your business plan will help to keep you on course. </a:t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You can update your business plan at any time a</a:t>
            </a:r>
            <a:r>
              <a:rPr b="1" lang="en-GB" sz="2500">
                <a:solidFill>
                  <a:srgbClr val="990000"/>
                </a:solidFill>
              </a:rPr>
              <a:t>s your business develops or your plans change</a:t>
            </a:r>
            <a:r>
              <a:rPr b="1" lang="en-GB" sz="2500">
                <a:solidFill>
                  <a:srgbClr val="990000"/>
                </a:solidFill>
              </a:rPr>
              <a:t>.</a:t>
            </a:r>
            <a:endParaRPr b="1" sz="2500">
              <a:solidFill>
                <a:srgbClr val="990000"/>
              </a:solidFill>
            </a:endParaRPr>
          </a:p>
        </p:txBody>
      </p:sp>
      <p:pic>
        <p:nvPicPr>
          <p:cNvPr id="126" name="Google Shape;126;p23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628225" y="445025"/>
            <a:ext cx="6164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</a:t>
            </a:r>
            <a:r>
              <a:rPr lang="en-GB" sz="3020">
                <a:solidFill>
                  <a:srgbClr val="990000"/>
                </a:solidFill>
              </a:rPr>
              <a:t>Exercise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628225" y="2135925"/>
            <a:ext cx="5967900" cy="24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3500">
                <a:solidFill>
                  <a:srgbClr val="990000"/>
                </a:solidFill>
              </a:rPr>
              <a:t>Write your business plan!</a:t>
            </a:r>
            <a:endParaRPr b="1" sz="3500">
              <a:solidFill>
                <a:srgbClr val="990000"/>
              </a:solidFill>
            </a:endParaRPr>
          </a:p>
        </p:txBody>
      </p:sp>
      <p:pic>
        <p:nvPicPr>
          <p:cNvPr id="133" name="Google Shape;133;p24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5900400" cy="7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1615875"/>
            <a:ext cx="5406900" cy="30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990000"/>
                </a:solidFill>
              </a:rPr>
              <a:t>Last week ...</a:t>
            </a:r>
            <a:endParaRPr b="1" sz="28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Risk assessment and plan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990000"/>
                </a:solidFill>
              </a:rPr>
              <a:t>This week ...</a:t>
            </a:r>
            <a:endParaRPr b="1" sz="26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Business plan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28450" y="445025"/>
            <a:ext cx="51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What is a business plan?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628225" y="1490125"/>
            <a:ext cx="49785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“a document setting out a business's future objectives and strategies for achieving them.”</a:t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A business roadmap.</a:t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Everything we have covered so far.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6115350" y="1267250"/>
            <a:ext cx="2512350" cy="3263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628225" y="445025"/>
            <a:ext cx="6313500" cy="72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Template</a:t>
            </a:r>
            <a:endParaRPr b="1" sz="2820">
              <a:solidFill>
                <a:srgbClr val="990000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628225" y="1350350"/>
            <a:ext cx="5967900" cy="32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20">
                <a:solidFill>
                  <a:srgbClr val="990000"/>
                </a:solidFill>
              </a:rPr>
              <a:t>Sections</a:t>
            </a:r>
            <a:endParaRPr b="1" sz="2500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Summary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Start-up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Finance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Risk Assessment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Plan and Vision</a:t>
            </a:r>
            <a:endParaRPr b="1" sz="2500">
              <a:solidFill>
                <a:srgbClr val="990000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628225" y="445025"/>
            <a:ext cx="631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Summary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628225" y="1490125"/>
            <a:ext cx="59679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Type of business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Name of business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Location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Name of owner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Phone number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etc...</a:t>
            </a:r>
            <a:endParaRPr b="1" sz="2500">
              <a:solidFill>
                <a:srgbClr val="99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628225" y="445025"/>
            <a:ext cx="6258600" cy="10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Start-up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>
                <a:solidFill>
                  <a:srgbClr val="990000"/>
                </a:solidFill>
              </a:rPr>
              <a:t>(only for new businesses)</a:t>
            </a:r>
            <a:endParaRPr sz="2020">
              <a:solidFill>
                <a:srgbClr val="990000"/>
              </a:solidFill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503975" y="2023725"/>
            <a:ext cx="6428700" cy="25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What is needed to set the business up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What is the cost to set it up? (initial equipment, stock etc)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Where will the start-up money come from? (savings, loan etc.)</a:t>
            </a:r>
            <a:endParaRPr b="1" sz="2500">
              <a:solidFill>
                <a:srgbClr val="990000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628225" y="445025"/>
            <a:ext cx="6109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Finance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628225" y="1490125"/>
            <a:ext cx="59679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Balance sheet showing: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Expected or actual weekly income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Weekly expenses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Weekly long term savings (for major purchases / emergencies)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Weekly Personal wage</a:t>
            </a:r>
            <a:endParaRPr b="1" sz="2500">
              <a:solidFill>
                <a:srgbClr val="990000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628225" y="445025"/>
            <a:ext cx="6109500" cy="95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Finance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00">
                <a:solidFill>
                  <a:srgbClr val="990000"/>
                </a:solidFill>
              </a:rPr>
              <a:t>Balance sheet</a:t>
            </a:r>
            <a:endParaRPr b="1" sz="2820">
              <a:solidFill>
                <a:srgbClr val="990000"/>
              </a:solidFill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5" name="Google Shape;105;p20"/>
          <p:cNvGraphicFramePr/>
          <p:nvPr/>
        </p:nvGraphicFramePr>
        <p:xfrm>
          <a:off x="1062350" y="15401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{DFAFE33F-E55B-4265-BD42-336077DC91A3}</a:tableStyleId>
              </a:tblPr>
              <a:tblGrid>
                <a:gridCol w="4141425"/>
                <a:gridCol w="766975"/>
                <a:gridCol w="766975"/>
              </a:tblGrid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rgbClr val="660000"/>
                          </a:solidFill>
                        </a:rPr>
                        <a:t>Earnings</a:t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 u="sng">
                          <a:solidFill>
                            <a:srgbClr val="660000"/>
                          </a:solidFill>
                        </a:rPr>
                        <a:t>Total weekly income</a:t>
                      </a:r>
                      <a:endParaRPr b="1" sz="13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3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rgbClr val="660000"/>
                          </a:solidFill>
                        </a:rPr>
                        <a:t>Weekly running costs</a:t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rgbClr val="660000"/>
                          </a:solidFill>
                        </a:rPr>
                        <a:t>Long term costs / savings</a:t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rgbClr val="660000"/>
                          </a:solidFill>
                        </a:rPr>
                        <a:t>Personal wage </a:t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 u="sng">
                          <a:solidFill>
                            <a:srgbClr val="660000"/>
                          </a:solidFill>
                        </a:rPr>
                        <a:t>Total weekly expenditure</a:t>
                      </a:r>
                      <a:endParaRPr b="1" sz="13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sng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628225" y="445025"/>
            <a:ext cx="6227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Business Plan - Risk Assessment</a:t>
            </a:r>
            <a:endParaRPr sz="3020">
              <a:solidFill>
                <a:srgbClr val="990000"/>
              </a:solidFill>
            </a:endParaRPr>
          </a:p>
        </p:txBody>
      </p:sp>
      <p:graphicFrame>
        <p:nvGraphicFramePr>
          <p:cNvPr id="111" name="Google Shape;111;p21"/>
          <p:cNvGraphicFramePr/>
          <p:nvPr/>
        </p:nvGraphicFramePr>
        <p:xfrm>
          <a:off x="567700" y="274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{DFAFE33F-E55B-4265-BD42-336077DC91A3}</a:tableStyleId>
              </a:tblPr>
              <a:tblGrid>
                <a:gridCol w="1998225"/>
                <a:gridCol w="2414400"/>
                <a:gridCol w="1794050"/>
                <a:gridCol w="1801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990000"/>
                          </a:solidFill>
                        </a:rPr>
                        <a:t>R</a:t>
                      </a:r>
                      <a:r>
                        <a:rPr b="1" lang="en-GB" sz="2500">
                          <a:solidFill>
                            <a:srgbClr val="990000"/>
                          </a:solidFill>
                        </a:rPr>
                        <a:t>isk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990000"/>
                          </a:solidFill>
                        </a:rPr>
                        <a:t>Mitigation</a:t>
                      </a:r>
                      <a:endParaRPr b="1" sz="2500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2500">
                          <a:solidFill>
                            <a:srgbClr val="990000"/>
                          </a:solidFill>
                        </a:rPr>
                        <a:t>I</a:t>
                      </a:r>
                      <a:r>
                        <a:rPr b="1" lang="en-GB" sz="2500">
                          <a:solidFill>
                            <a:srgbClr val="990000"/>
                          </a:solidFill>
                        </a:rPr>
                        <a:t>mpact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2500">
                          <a:solidFill>
                            <a:srgbClr val="990000"/>
                          </a:solidFill>
                        </a:rPr>
                        <a:t>Likelihood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2000">
                          <a:solidFill>
                            <a:srgbClr val="990000"/>
                          </a:solidFill>
                        </a:rPr>
                        <a:t>name of risk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2000">
                          <a:solidFill>
                            <a:srgbClr val="990000"/>
                          </a:solidFill>
                        </a:rPr>
                        <a:t>action taken to reduce the impact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2000">
                          <a:solidFill>
                            <a:srgbClr val="990000"/>
                          </a:solidFill>
                        </a:rPr>
                        <a:t>low / medium / high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2000">
                          <a:solidFill>
                            <a:srgbClr val="990000"/>
                          </a:solidFill>
                        </a:rPr>
                        <a:t>low / medium / high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2" name="Google Shape;112;p21"/>
          <p:cNvPicPr preferRelativeResize="0"/>
          <p:nvPr/>
        </p:nvPicPr>
        <p:blipFill rotWithShape="1">
          <a:blip r:embed="rId3">
            <a:alphaModFix/>
          </a:blip>
          <a:srcRect b="0" l="22336" r="0" t="0"/>
          <a:stretch/>
        </p:blipFill>
        <p:spPr>
          <a:xfrm>
            <a:off x="7056775" y="445025"/>
            <a:ext cx="1546074" cy="17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