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3F4962-7822-432D-8C08-BACDED480352}">
  <a:tblStyle styleId="{663F4962-7822-432D-8C08-BACDED48035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1cfb5341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1cfb5341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688238fa1_1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688238fa1_1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8b0bfc12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d8b0bfc12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e2ed58f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e2ed58f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c97cf5da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c97cf5da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db1897ee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db1897ee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b1897eea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b1897eea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b1897eea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b1897eea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db1897eea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db1897eea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b903ec0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b903ec0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b903ec0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b903ec0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b903ec0d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db903ec0d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783F04"/>
                </a:solidFill>
              </a:rPr>
              <a:t>Small Business Training</a:t>
            </a:r>
            <a:endParaRPr>
              <a:solidFill>
                <a:srgbClr val="783F04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11 - Growing the business (part 3)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37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2"/>
          <p:cNvSpPr txBox="1"/>
          <p:nvPr/>
        </p:nvSpPr>
        <p:spPr>
          <a:xfrm>
            <a:off x="499750" y="399450"/>
            <a:ext cx="5014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990000"/>
                </a:solidFill>
                <a:highlight>
                  <a:schemeClr val="lt1"/>
                </a:highlight>
              </a:rPr>
              <a:t>What have we learned?</a:t>
            </a:r>
            <a:endParaRPr sz="36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22" name="Google Shape;122;p22"/>
          <p:cNvSpPr txBox="1"/>
          <p:nvPr/>
        </p:nvSpPr>
        <p:spPr>
          <a:xfrm>
            <a:off x="497400" y="2167325"/>
            <a:ext cx="8149200" cy="25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How to write a business plan / loan proposal that can be used to 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●"/>
            </a:pPr>
            <a:r>
              <a:rPr lang="en-GB" sz="2400">
                <a:solidFill>
                  <a:srgbClr val="990000"/>
                </a:solidFill>
              </a:rPr>
              <a:t>Help you understand how healthy your business is now</a:t>
            </a:r>
            <a:endParaRPr sz="2400">
              <a:solidFill>
                <a:srgbClr val="99000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●"/>
            </a:pPr>
            <a:r>
              <a:rPr lang="en-GB" sz="2400">
                <a:solidFill>
                  <a:srgbClr val="990000"/>
                </a:solidFill>
              </a:rPr>
              <a:t>Help to make a good case for a loan (if required)</a:t>
            </a:r>
            <a:endParaRPr sz="2400">
              <a:solidFill>
                <a:srgbClr val="990000"/>
              </a:solidFill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400"/>
              <a:buChar char="●"/>
            </a:pPr>
            <a:r>
              <a:rPr lang="en-GB" sz="2400">
                <a:solidFill>
                  <a:srgbClr val="990000"/>
                </a:solidFill>
              </a:rPr>
              <a:t>Help you plan for the future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3"/>
          <p:cNvSpPr txBox="1"/>
          <p:nvPr/>
        </p:nvSpPr>
        <p:spPr>
          <a:xfrm>
            <a:off x="499750" y="399450"/>
            <a:ext cx="5014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Exercises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29" name="Google Shape;129;p23"/>
          <p:cNvSpPr txBox="1"/>
          <p:nvPr/>
        </p:nvSpPr>
        <p:spPr>
          <a:xfrm>
            <a:off x="499750" y="2166050"/>
            <a:ext cx="8240400" cy="21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As a group, make a list of all the things that should be in the first section of the Business Plan (Business Details).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  <a:highlight>
                  <a:schemeClr val="lt1"/>
                </a:highlight>
              </a:rPr>
              <a:t>As individuals, write your own Business Plan and post them on the WhatsApp group.</a:t>
            </a:r>
            <a:endParaRPr sz="25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4"/>
          <p:cNvSpPr txBox="1"/>
          <p:nvPr/>
        </p:nvSpPr>
        <p:spPr>
          <a:xfrm>
            <a:off x="499750" y="399450"/>
            <a:ext cx="50145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Next week …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sp>
        <p:nvSpPr>
          <p:cNvPr id="136" name="Google Shape;136;p24"/>
          <p:cNvSpPr txBox="1"/>
          <p:nvPr/>
        </p:nvSpPr>
        <p:spPr>
          <a:xfrm>
            <a:off x="3089125" y="2609675"/>
            <a:ext cx="56814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… you will have an opportunity to present your very own Business Plan to </a:t>
            </a: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the</a:t>
            </a:r>
            <a:r>
              <a:rPr lang="en-GB" sz="3000">
                <a:solidFill>
                  <a:srgbClr val="990000"/>
                </a:solidFill>
                <a:highlight>
                  <a:schemeClr val="lt1"/>
                </a:highlight>
              </a:rPr>
              <a:t> class.</a:t>
            </a:r>
            <a:endParaRPr sz="3000">
              <a:solidFill>
                <a:srgbClr val="990000"/>
              </a:solidFill>
              <a:highlight>
                <a:schemeClr val="lt1"/>
              </a:highlight>
            </a:endParaRPr>
          </a:p>
        </p:txBody>
      </p:sp>
      <p:pic>
        <p:nvPicPr>
          <p:cNvPr id="137" name="Google Shape;137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5366" y="2609676"/>
            <a:ext cx="1784555" cy="186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4986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What we covered in the last two weeks ...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1939600"/>
            <a:ext cx="7790100" cy="275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Reviewed what characteristics businesses loan companies are looking for.</a:t>
            </a:r>
            <a:endParaRPr sz="2500">
              <a:solidFill>
                <a:srgbClr val="990000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Developed ACTUAL balance sheets to show the current health of the business.</a:t>
            </a:r>
            <a:endParaRPr sz="2500">
              <a:solidFill>
                <a:srgbClr val="990000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Developed ESTIMATED balance sheets to show the impact of a loan.</a:t>
            </a:r>
            <a:endParaRPr sz="2500">
              <a:solidFill>
                <a:srgbClr val="990000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Used return on investment to calculate how quickly we can pay  back the loan.</a:t>
            </a:r>
            <a:endParaRPr sz="2500">
              <a:solidFill>
                <a:srgbClr val="990000"/>
              </a:solidFill>
            </a:endParaRPr>
          </a:p>
          <a:p>
            <a:pPr indent="-339725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Developed FINAL balance sheets for when the loan has been repaid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10425" y="445025"/>
            <a:ext cx="4986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This</a:t>
            </a:r>
            <a:r>
              <a:rPr lang="en-GB" sz="2820">
                <a:solidFill>
                  <a:srgbClr val="990000"/>
                </a:solidFill>
              </a:rPr>
              <a:t> week ...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10425" y="1838925"/>
            <a:ext cx="7790100" cy="309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900"/>
              <a:buAutoNum type="arabicPeriod"/>
            </a:pPr>
            <a:r>
              <a:rPr lang="en-GB" sz="1900">
                <a:solidFill>
                  <a:srgbClr val="990000"/>
                </a:solidFill>
              </a:rPr>
              <a:t>Putting it all together into a Business Plan</a:t>
            </a:r>
            <a:endParaRPr sz="1900">
              <a:solidFill>
                <a:srgbClr val="99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900"/>
              <a:buAutoNum type="arabicPeriod"/>
            </a:pPr>
            <a:r>
              <a:rPr lang="en-GB" sz="1900">
                <a:solidFill>
                  <a:srgbClr val="990000"/>
                </a:solidFill>
              </a:rPr>
              <a:t>Template for a Business Plan / Loan Proposal</a:t>
            </a:r>
            <a:endParaRPr sz="19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990000"/>
                </a:solidFill>
              </a:rPr>
              <a:t>A Business Plan …</a:t>
            </a:r>
            <a:endParaRPr sz="1900">
              <a:solidFill>
                <a:srgbClr val="990000"/>
              </a:solidFill>
            </a:endParaRPr>
          </a:p>
          <a:p>
            <a:pPr indent="-3492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1900"/>
              <a:buChar char="●"/>
            </a:pPr>
            <a:r>
              <a:rPr lang="en-GB" sz="1900">
                <a:solidFill>
                  <a:srgbClr val="990000"/>
                </a:solidFill>
              </a:rPr>
              <a:t>Helps you understand how healthy your business is now</a:t>
            </a:r>
            <a:endParaRPr sz="1900">
              <a:solidFill>
                <a:srgbClr val="99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900"/>
              <a:buChar char="●"/>
            </a:pPr>
            <a:r>
              <a:rPr lang="en-GB" sz="1900">
                <a:solidFill>
                  <a:srgbClr val="990000"/>
                </a:solidFill>
              </a:rPr>
              <a:t>Helps to make a good case for a loan (if required)</a:t>
            </a:r>
            <a:endParaRPr sz="1900">
              <a:solidFill>
                <a:srgbClr val="990000"/>
              </a:solidFill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900"/>
              <a:buChar char="●"/>
            </a:pPr>
            <a:r>
              <a:rPr lang="en-GB" sz="1900">
                <a:solidFill>
                  <a:srgbClr val="990000"/>
                </a:solidFill>
              </a:rPr>
              <a:t>Helps you plan for the future</a:t>
            </a:r>
            <a:endParaRPr sz="19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510425" y="445025"/>
            <a:ext cx="4986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solidFill>
                  <a:srgbClr val="990000"/>
                </a:solidFill>
              </a:rPr>
              <a:t>Business (loan) proposal template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519150" y="1820725"/>
            <a:ext cx="8105700" cy="29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solidFill>
                  <a:srgbClr val="990000"/>
                </a:solidFill>
              </a:rPr>
              <a:t>Sections: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Business details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Loan purpose and value - how it will benefit the business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Current business - actual balance sheet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Proposed business - </a:t>
            </a:r>
            <a:r>
              <a:rPr lang="en-GB" sz="2500">
                <a:solidFill>
                  <a:srgbClr val="990000"/>
                </a:solidFill>
              </a:rPr>
              <a:t>expected </a:t>
            </a:r>
            <a:r>
              <a:rPr lang="en-GB" sz="2500">
                <a:solidFill>
                  <a:srgbClr val="990000"/>
                </a:solidFill>
              </a:rPr>
              <a:t>balance sheet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Return on investment - final balance sheet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510425" y="445025"/>
            <a:ext cx="4986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7669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820"/>
              <a:buAutoNum type="arabicPeriod"/>
            </a:pPr>
            <a:r>
              <a:rPr lang="en-GB" sz="2820">
                <a:solidFill>
                  <a:srgbClr val="990000"/>
                </a:solidFill>
              </a:rPr>
              <a:t>Business details</a:t>
            </a:r>
            <a:endParaRPr sz="2820">
              <a:solidFill>
                <a:srgbClr val="990000"/>
              </a:solidFill>
            </a:endParaRPr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510425" y="1884650"/>
            <a:ext cx="7790100" cy="281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N</a:t>
            </a:r>
            <a:r>
              <a:rPr lang="en-GB" sz="2500">
                <a:solidFill>
                  <a:srgbClr val="990000"/>
                </a:solidFill>
              </a:rPr>
              <a:t>ame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Location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Contact details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Vision 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etc.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510425" y="445025"/>
            <a:ext cx="4986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990000"/>
                </a:solidFill>
              </a:rPr>
              <a:t>2.	Loan purpose and value</a:t>
            </a:r>
            <a:endParaRPr>
              <a:solidFill>
                <a:srgbClr val="99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>
                <a:solidFill>
                  <a:srgbClr val="990000"/>
                </a:solidFill>
              </a:rPr>
              <a:t>(be clear about …)</a:t>
            </a:r>
            <a:endParaRPr sz="2000">
              <a:solidFill>
                <a:srgbClr val="990000"/>
              </a:solidFill>
            </a:endParaRPr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510425" y="2049900"/>
            <a:ext cx="7790100" cy="265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What you </a:t>
            </a:r>
            <a:r>
              <a:rPr lang="en-GB" sz="2500">
                <a:solidFill>
                  <a:srgbClr val="990000"/>
                </a:solidFill>
              </a:rPr>
              <a:t>are </a:t>
            </a:r>
            <a:r>
              <a:rPr lang="en-GB" sz="2500">
                <a:solidFill>
                  <a:srgbClr val="990000"/>
                </a:solidFill>
              </a:rPr>
              <a:t>asking for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How you </a:t>
            </a:r>
            <a:r>
              <a:rPr lang="en-GB" sz="2500">
                <a:solidFill>
                  <a:srgbClr val="990000"/>
                </a:solidFill>
              </a:rPr>
              <a:t>will </a:t>
            </a:r>
            <a:r>
              <a:rPr lang="en-GB" sz="2500">
                <a:solidFill>
                  <a:srgbClr val="990000"/>
                </a:solidFill>
              </a:rPr>
              <a:t>spend the money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How it </a:t>
            </a:r>
            <a:r>
              <a:rPr lang="en-GB" sz="2500">
                <a:solidFill>
                  <a:srgbClr val="990000"/>
                </a:solidFill>
              </a:rPr>
              <a:t>will </a:t>
            </a:r>
            <a:r>
              <a:rPr lang="en-GB" sz="2500">
                <a:solidFill>
                  <a:srgbClr val="990000"/>
                </a:solidFill>
              </a:rPr>
              <a:t>benefit the business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Why you should receive a loan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How much savings do you already have</a:t>
            </a:r>
            <a:endParaRPr sz="250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>
                <a:solidFill>
                  <a:srgbClr val="990000"/>
                </a:solidFill>
              </a:rPr>
              <a:t>(your business investment may be part savings and part loan)</a:t>
            </a:r>
            <a:endParaRPr sz="2000">
              <a:solidFill>
                <a:srgbClr val="990000"/>
              </a:solidFill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288" y="229050"/>
            <a:ext cx="33242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510425" y="445025"/>
            <a:ext cx="4986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990000"/>
                </a:solidFill>
              </a:rPr>
              <a:t>3</a:t>
            </a:r>
            <a:r>
              <a:rPr lang="en-GB">
                <a:solidFill>
                  <a:srgbClr val="990000"/>
                </a:solidFill>
              </a:rPr>
              <a:t>.	</a:t>
            </a:r>
            <a:r>
              <a:rPr lang="en-GB">
                <a:solidFill>
                  <a:srgbClr val="990000"/>
                </a:solidFill>
              </a:rPr>
              <a:t>Current business</a:t>
            </a:r>
            <a:endParaRPr sz="3120">
              <a:solidFill>
                <a:srgbClr val="990000"/>
              </a:solidFill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510425" y="1600625"/>
            <a:ext cx="38973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How healthy is your business</a:t>
            </a:r>
            <a:r>
              <a:rPr lang="en-GB" sz="2500">
                <a:solidFill>
                  <a:srgbClr val="990000"/>
                </a:solidFill>
              </a:rPr>
              <a:t>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Actual balance sheet (to demonstrate that you can manage money and that your business is healthy).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3269" y="229050"/>
            <a:ext cx="1667250" cy="6879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9" name="Google Shape;99;p19"/>
          <p:cNvGraphicFramePr/>
          <p:nvPr/>
        </p:nvGraphicFramePr>
        <p:xfrm>
          <a:off x="4609013" y="10362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{663F4962-7822-432D-8C08-BACDED480352}</a:tableStyleId>
              </a:tblPr>
              <a:tblGrid>
                <a:gridCol w="3553025"/>
                <a:gridCol w="555450"/>
              </a:tblGrid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 u="sng">
                          <a:solidFill>
                            <a:srgbClr val="CC0000"/>
                          </a:solidFill>
                        </a:rPr>
                        <a:t>ACTUAL Balance Sheet</a:t>
                      </a:r>
                      <a:endParaRPr b="1" sz="2000" u="sng">
                        <a:solidFill>
                          <a:srgbClr val="CC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3,6</a:t>
                      </a: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00</a:t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running costs (electricity, water, mangoes)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1,585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1,015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1,000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3,6</a:t>
                      </a: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00</a:t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510425" y="445025"/>
            <a:ext cx="40617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990000"/>
                </a:solidFill>
              </a:rPr>
              <a:t>4</a:t>
            </a:r>
            <a:r>
              <a:rPr lang="en-GB">
                <a:solidFill>
                  <a:srgbClr val="990000"/>
                </a:solidFill>
              </a:rPr>
              <a:t>.	Proposed business</a:t>
            </a:r>
            <a:endParaRPr sz="3120">
              <a:solidFill>
                <a:srgbClr val="990000"/>
              </a:solidFill>
            </a:endParaRPr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510425" y="1692450"/>
            <a:ext cx="3717000" cy="30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75443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What difference will the loan make to your business</a:t>
            </a:r>
            <a:r>
              <a:rPr lang="en-GB" sz="2500">
                <a:solidFill>
                  <a:srgbClr val="990000"/>
                </a:solidFill>
              </a:rPr>
              <a:t>?</a:t>
            </a:r>
            <a:endParaRPr sz="2500">
              <a:solidFill>
                <a:srgbClr val="990000"/>
              </a:solidFill>
            </a:endParaRPr>
          </a:p>
          <a:p>
            <a:pPr indent="-375443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Char char="●"/>
            </a:pPr>
            <a:r>
              <a:rPr lang="en-GB" sz="2500">
                <a:solidFill>
                  <a:srgbClr val="990000"/>
                </a:solidFill>
              </a:rPr>
              <a:t>Expected balance sheet (to demonstrate that the loan will help your business to </a:t>
            </a:r>
            <a:r>
              <a:rPr lang="en-GB" sz="2500" u="sng">
                <a:solidFill>
                  <a:srgbClr val="990000"/>
                </a:solidFill>
              </a:rPr>
              <a:t>grow</a:t>
            </a:r>
            <a:r>
              <a:rPr lang="en-GB" sz="2500">
                <a:solidFill>
                  <a:srgbClr val="990000"/>
                </a:solidFill>
              </a:rPr>
              <a:t>).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0545" y="229050"/>
            <a:ext cx="1869975" cy="7715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7" name="Google Shape;107;p20"/>
          <p:cNvGraphicFramePr/>
          <p:nvPr/>
        </p:nvGraphicFramePr>
        <p:xfrm>
          <a:off x="4616538" y="10362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{663F4962-7822-432D-8C08-BACDED480352}</a:tableStyleId>
              </a:tblPr>
              <a:tblGrid>
                <a:gridCol w="3553025"/>
                <a:gridCol w="555450"/>
              </a:tblGrid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 u="sng">
                          <a:solidFill>
                            <a:srgbClr val="CC0000"/>
                          </a:solidFill>
                        </a:rPr>
                        <a:t>EXPECTED Balance Sheet</a:t>
                      </a:r>
                      <a:endParaRPr b="1" sz="2000" u="sng">
                        <a:solidFill>
                          <a:srgbClr val="CC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(50% increase in sales of juice)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5,400</a:t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running costs (electricity, water, mangoes)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2,400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1,015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Weekly Loan repayment (loan of KSh 15,000) </a:t>
                      </a:r>
                      <a:endParaRPr sz="11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985</a:t>
                      </a:r>
                      <a:endParaRPr sz="11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1,000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5,400</a:t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510425" y="445025"/>
            <a:ext cx="49866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990000"/>
                </a:solidFill>
              </a:rPr>
              <a:t>5</a:t>
            </a:r>
            <a:r>
              <a:rPr lang="en-GB">
                <a:solidFill>
                  <a:srgbClr val="990000"/>
                </a:solidFill>
              </a:rPr>
              <a:t>.	Return on investment</a:t>
            </a:r>
            <a:endParaRPr sz="3120">
              <a:solidFill>
                <a:srgbClr val="990000"/>
              </a:solidFill>
            </a:endParaRPr>
          </a:p>
        </p:txBody>
      </p:sp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510425" y="1386650"/>
            <a:ext cx="3919800" cy="33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How long will it take to pay the loan back</a:t>
            </a:r>
            <a:r>
              <a:rPr lang="en-GB" sz="2500">
                <a:solidFill>
                  <a:srgbClr val="990000"/>
                </a:solidFill>
              </a:rPr>
              <a:t>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Future balance sheet (to demonstrate how your business will be after you have paid back the loan).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4469" y="229050"/>
            <a:ext cx="1756050" cy="7245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5" name="Google Shape;115;p21"/>
          <p:cNvGraphicFramePr/>
          <p:nvPr/>
        </p:nvGraphicFramePr>
        <p:xfrm>
          <a:off x="4609013" y="13866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{663F4962-7822-432D-8C08-BACDED480352}</a:tableStyleId>
              </a:tblPr>
              <a:tblGrid>
                <a:gridCol w="3553025"/>
                <a:gridCol w="555450"/>
              </a:tblGrid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 u="sng">
                          <a:solidFill>
                            <a:srgbClr val="CC0000"/>
                          </a:solidFill>
                        </a:rPr>
                        <a:t>FUTURE Balance Sheet</a:t>
                      </a:r>
                      <a:endParaRPr b="1" sz="2000" u="sng">
                        <a:solidFill>
                          <a:srgbClr val="CC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INCOME (money earned per week)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5,400</a:t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EXPENDITURE (money spent or saved per week)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27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running costs (electricity, water, mangoes)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2,400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saving for long term costs / savings (equipment, emergencies)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1,500</a:t>
                      </a:r>
                      <a:endParaRPr sz="11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483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</a:rPr>
                        <a:t>Weekly Personal wage (food, accommodation, travel, entertainment)</a:t>
                      </a:r>
                      <a:endParaRPr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rgbClr val="660000"/>
                          </a:solidFill>
                          <a:highlight>
                            <a:schemeClr val="accent6"/>
                          </a:highlight>
                        </a:rPr>
                        <a:t>1,500</a:t>
                      </a:r>
                      <a:endParaRPr sz="1100">
                        <a:solidFill>
                          <a:srgbClr val="660000"/>
                        </a:solidFill>
                        <a:highlight>
                          <a:schemeClr val="accent6"/>
                        </a:highlight>
                      </a:endParaRPr>
                    </a:p>
                  </a:txBody>
                  <a:tcPr marT="91425" marB="91425" marR="91425" marL="91425"/>
                </a:tc>
              </a:tr>
              <a:tr h="577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 u="sng">
                          <a:solidFill>
                            <a:srgbClr val="660000"/>
                          </a:solidFill>
                        </a:rPr>
                        <a:t>Total Expenditure</a:t>
                      </a:r>
                      <a:endParaRPr b="1" sz="1100" u="sng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>
                          <a:solidFill>
                            <a:srgbClr val="660000"/>
                          </a:solidFill>
                        </a:rPr>
                        <a:t>5,400</a:t>
                      </a:r>
                      <a:endParaRPr b="1" sz="1100">
                        <a:solidFill>
                          <a:srgbClr val="66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