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37E131A-C875-405A-A170-FD4F25C80AC7}">
  <a:tblStyle styleId="{F37E131A-C875-405A-A170-FD4F25C80A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2a8b274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2a8b274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c13a6b5077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c13a6b5077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e2a8b274f5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e2a8b274f5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c13a6b5077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c13a6b5077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e2a8b274f5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e2a8b274f5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2a8b274f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2a8b274f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2a8b274f5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2a8b274f5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bd60b59f3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bd60b59f3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c13a6b5077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c13a6b507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2a8b274f5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2a8b274f5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2a8b274f5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2a8b274f5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e2a8b274f5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e2a8b274f5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e2a8b274f5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e2a8b274f5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Small Business Training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 amt="29000"/>
          </a:blip>
          <a:stretch>
            <a:fillRect/>
          </a:stretch>
        </p:blipFill>
        <p:spPr>
          <a:xfrm>
            <a:off x="1093874" y="470849"/>
            <a:ext cx="6956325" cy="42018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</a:t>
            </a:r>
            <a:r>
              <a:rPr lang="en-GB"/>
              <a:t> - Balance sheets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 txBox="1"/>
          <p:nvPr>
            <p:ph type="title"/>
          </p:nvPr>
        </p:nvSpPr>
        <p:spPr>
          <a:xfrm>
            <a:off x="311700" y="445025"/>
            <a:ext cx="5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Income and expenditure balance sheet</a:t>
            </a:r>
            <a:endParaRPr>
              <a:solidFill>
                <a:srgbClr val="783F04"/>
              </a:solidFill>
            </a:endParaRPr>
          </a:p>
        </p:txBody>
      </p:sp>
      <p:graphicFrame>
        <p:nvGraphicFramePr>
          <p:cNvPr id="166" name="Google Shape;166;p22"/>
          <p:cNvGraphicFramePr/>
          <p:nvPr/>
        </p:nvGraphicFramePr>
        <p:xfrm>
          <a:off x="661925" y="2044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{F37E131A-C875-405A-A170-FD4F25C80AC7}</a:tableStyleId>
              </a:tblPr>
              <a:tblGrid>
                <a:gridCol w="4026775"/>
                <a:gridCol w="1362400"/>
                <a:gridCol w="1254075"/>
              </a:tblGrid>
              <a:tr h="683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INCOME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(money earned each week by selling juice)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4,8</a:t>
                      </a:r>
                      <a:r>
                        <a:rPr b="1" lang="en-GB">
                          <a:solidFill>
                            <a:srgbClr val="660000"/>
                          </a:solidFill>
                        </a:rPr>
                        <a:t>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84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EXPENDITURE 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00"/>
                        </a:buClr>
                        <a:buSzPts val="1400"/>
                        <a:buChar char="●"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Weekly running costs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00"/>
                        </a:buClr>
                        <a:buSzPts val="1400"/>
                        <a:buChar char="●"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Long term costs / savings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00"/>
                        </a:buClr>
                        <a:buSzPts val="1400"/>
                        <a:buChar char="●"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Weekly personal wage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2,500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700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200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3,400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3,400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67" name="Google Shape;167;p22"/>
          <p:cNvSpPr/>
          <p:nvPr/>
        </p:nvSpPr>
        <p:spPr>
          <a:xfrm>
            <a:off x="7796050" y="2175650"/>
            <a:ext cx="1036200" cy="2433900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2"/>
          <p:cNvSpPr txBox="1"/>
          <p:nvPr/>
        </p:nvSpPr>
        <p:spPr>
          <a:xfrm>
            <a:off x="7728100" y="2976938"/>
            <a:ext cx="681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0000"/>
                </a:solidFill>
              </a:rPr>
              <a:t>n</a:t>
            </a:r>
            <a:r>
              <a:rPr lang="en-GB">
                <a:solidFill>
                  <a:srgbClr val="660000"/>
                </a:solidFill>
              </a:rPr>
              <a:t>ot the same</a:t>
            </a:r>
            <a:endParaRPr>
              <a:solidFill>
                <a:srgbClr val="660000"/>
              </a:solidFill>
            </a:endParaRPr>
          </a:p>
        </p:txBody>
      </p:sp>
      <p:grpSp>
        <p:nvGrpSpPr>
          <p:cNvPr id="169" name="Google Shape;169;p22"/>
          <p:cNvGrpSpPr/>
          <p:nvPr/>
        </p:nvGrpSpPr>
        <p:grpSpPr>
          <a:xfrm>
            <a:off x="7305152" y="104289"/>
            <a:ext cx="1526905" cy="1766893"/>
            <a:chOff x="7008200" y="2571750"/>
            <a:chExt cx="1822300" cy="1889725"/>
          </a:xfrm>
        </p:grpSpPr>
        <p:pic>
          <p:nvPicPr>
            <p:cNvPr id="170" name="Google Shape;170;p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08200" y="2951075"/>
              <a:ext cx="1641750" cy="15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1" name="Google Shape;171;p22"/>
            <p:cNvSpPr/>
            <p:nvPr/>
          </p:nvSpPr>
          <p:spPr>
            <a:xfrm>
              <a:off x="8519400" y="2571750"/>
              <a:ext cx="311100" cy="7284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3"/>
          <p:cNvSpPr txBox="1"/>
          <p:nvPr>
            <p:ph type="title"/>
          </p:nvPr>
        </p:nvSpPr>
        <p:spPr>
          <a:xfrm>
            <a:off x="311700" y="445025"/>
            <a:ext cx="5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Income and expenditure balance sheet</a:t>
            </a:r>
            <a:endParaRPr>
              <a:solidFill>
                <a:srgbClr val="783F04"/>
              </a:solidFill>
            </a:endParaRPr>
          </a:p>
        </p:txBody>
      </p:sp>
      <p:graphicFrame>
        <p:nvGraphicFramePr>
          <p:cNvPr id="177" name="Google Shape;177;p23"/>
          <p:cNvGraphicFramePr/>
          <p:nvPr/>
        </p:nvGraphicFramePr>
        <p:xfrm>
          <a:off x="661925" y="2044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{F37E131A-C875-405A-A170-FD4F25C80AC7}</a:tableStyleId>
              </a:tblPr>
              <a:tblGrid>
                <a:gridCol w="5663525"/>
                <a:gridCol w="979700"/>
              </a:tblGrid>
              <a:tr h="888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INCOME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(money earned each week by selling juice)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4,800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84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EXPENDITURE 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00"/>
                        </a:buClr>
                        <a:buSzPts val="1400"/>
                        <a:buChar char="●"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Weekly running costs (2500 Ksh)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00"/>
                        </a:buClr>
                        <a:buSzPts val="1400"/>
                        <a:buChar char="●"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Long term costs / savings (700 KSh)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00"/>
                        </a:buClr>
                        <a:buSzPts val="1400"/>
                        <a:buChar char="●"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Weekly personal wage (1,600 KSh)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4,800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78" name="Google Shape;178;p23"/>
          <p:cNvSpPr/>
          <p:nvPr/>
        </p:nvSpPr>
        <p:spPr>
          <a:xfrm>
            <a:off x="7811825" y="2044625"/>
            <a:ext cx="1020600" cy="2138100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3"/>
          <p:cNvSpPr txBox="1"/>
          <p:nvPr/>
        </p:nvSpPr>
        <p:spPr>
          <a:xfrm>
            <a:off x="7727750" y="2805875"/>
            <a:ext cx="110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0000"/>
                </a:solidFill>
              </a:rPr>
              <a:t>the same</a:t>
            </a:r>
            <a:endParaRPr>
              <a:solidFill>
                <a:srgbClr val="66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0000"/>
                </a:solidFill>
              </a:rPr>
              <a:t>(balanced)</a:t>
            </a:r>
            <a:endParaRPr>
              <a:solidFill>
                <a:srgbClr val="660000"/>
              </a:solidFill>
            </a:endParaRPr>
          </a:p>
        </p:txBody>
      </p:sp>
      <p:grpSp>
        <p:nvGrpSpPr>
          <p:cNvPr id="180" name="Google Shape;180;p23"/>
          <p:cNvGrpSpPr/>
          <p:nvPr/>
        </p:nvGrpSpPr>
        <p:grpSpPr>
          <a:xfrm>
            <a:off x="7305152" y="104289"/>
            <a:ext cx="1526905" cy="1766893"/>
            <a:chOff x="7008200" y="2571750"/>
            <a:chExt cx="1822300" cy="1889725"/>
          </a:xfrm>
        </p:grpSpPr>
        <p:pic>
          <p:nvPicPr>
            <p:cNvPr id="181" name="Google Shape;181;p2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08200" y="2951075"/>
              <a:ext cx="1641750" cy="15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2" name="Google Shape;182;p23"/>
            <p:cNvSpPr/>
            <p:nvPr/>
          </p:nvSpPr>
          <p:spPr>
            <a:xfrm>
              <a:off x="8519400" y="2571750"/>
              <a:ext cx="311100" cy="7284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3" name="Google Shape;183;p23"/>
          <p:cNvSpPr/>
          <p:nvPr/>
        </p:nvSpPr>
        <p:spPr>
          <a:xfrm rot="10800000">
            <a:off x="785050" y="3848827"/>
            <a:ext cx="3810600" cy="392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/>
          <p:nvPr>
            <p:ph type="title"/>
          </p:nvPr>
        </p:nvSpPr>
        <p:spPr>
          <a:xfrm>
            <a:off x="311700" y="30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Group exercise</a:t>
            </a:r>
            <a:endParaRPr>
              <a:solidFill>
                <a:srgbClr val="783F04"/>
              </a:solidFill>
            </a:endParaRPr>
          </a:p>
        </p:txBody>
      </p:sp>
      <p:graphicFrame>
        <p:nvGraphicFramePr>
          <p:cNvPr id="189" name="Google Shape;189;p24"/>
          <p:cNvGraphicFramePr/>
          <p:nvPr/>
        </p:nvGraphicFramePr>
        <p:xfrm>
          <a:off x="661925" y="153628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{F37E131A-C875-405A-A170-FD4F25C80AC7}</a:tableStyleId>
              </a:tblPr>
              <a:tblGrid>
                <a:gridCol w="4488850"/>
                <a:gridCol w="1048475"/>
                <a:gridCol w="1048475"/>
              </a:tblGrid>
              <a:tr h="38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Earnings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sng">
                          <a:solidFill>
                            <a:srgbClr val="660000"/>
                          </a:solidFill>
                        </a:rPr>
                        <a:t>Total weekly income</a:t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4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Weekly running costs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Long term costs / savings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Personal wage 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sng">
                          <a:solidFill>
                            <a:srgbClr val="660000"/>
                          </a:solidFill>
                        </a:rPr>
                        <a:t>Total weekly expenditure</a:t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u="sng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pSp>
        <p:nvGrpSpPr>
          <p:cNvPr id="190" name="Google Shape;190;p24"/>
          <p:cNvGrpSpPr/>
          <p:nvPr/>
        </p:nvGrpSpPr>
        <p:grpSpPr>
          <a:xfrm>
            <a:off x="7625525" y="2328700"/>
            <a:ext cx="1056000" cy="2604300"/>
            <a:chOff x="7633400" y="1885950"/>
            <a:chExt cx="1056000" cy="2604300"/>
          </a:xfrm>
        </p:grpSpPr>
        <p:sp>
          <p:nvSpPr>
            <p:cNvPr id="191" name="Google Shape;191;p24"/>
            <p:cNvSpPr/>
            <p:nvPr/>
          </p:nvSpPr>
          <p:spPr>
            <a:xfrm>
              <a:off x="7677800" y="1885950"/>
              <a:ext cx="967200" cy="2604300"/>
            </a:xfrm>
            <a:prstGeom prst="curvedLeft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F6B26B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4"/>
            <p:cNvSpPr txBox="1"/>
            <p:nvPr/>
          </p:nvSpPr>
          <p:spPr>
            <a:xfrm>
              <a:off x="7633400" y="2772450"/>
              <a:ext cx="1056000" cy="8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660000"/>
                  </a:solidFill>
                </a:rPr>
                <a:t>these should balance</a:t>
              </a:r>
              <a:endParaRPr>
                <a:solidFill>
                  <a:srgbClr val="660000"/>
                </a:solidFill>
              </a:endParaRPr>
            </a:p>
          </p:txBody>
        </p:sp>
      </p:grpSp>
      <p:sp>
        <p:nvSpPr>
          <p:cNvPr id="193" name="Google Shape;193;p24"/>
          <p:cNvSpPr txBox="1"/>
          <p:nvPr>
            <p:ph type="title"/>
          </p:nvPr>
        </p:nvSpPr>
        <p:spPr>
          <a:xfrm>
            <a:off x="311700" y="877625"/>
            <a:ext cx="8556300" cy="4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-GB" sz="1737">
                <a:solidFill>
                  <a:srgbClr val="783F04"/>
                </a:solidFill>
              </a:rPr>
              <a:t>Write a balance sheet for the business you used as an example in the last session.</a:t>
            </a:r>
            <a:endParaRPr sz="1737"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5"/>
          <p:cNvSpPr txBox="1"/>
          <p:nvPr>
            <p:ph type="title"/>
          </p:nvPr>
        </p:nvSpPr>
        <p:spPr>
          <a:xfrm>
            <a:off x="311700" y="30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Individual </a:t>
            </a:r>
            <a:r>
              <a:rPr lang="en-GB">
                <a:solidFill>
                  <a:srgbClr val="783F04"/>
                </a:solidFill>
              </a:rPr>
              <a:t>exercise</a:t>
            </a:r>
            <a:endParaRPr>
              <a:solidFill>
                <a:srgbClr val="783F04"/>
              </a:solidFill>
            </a:endParaRPr>
          </a:p>
        </p:txBody>
      </p:sp>
      <p:graphicFrame>
        <p:nvGraphicFramePr>
          <p:cNvPr id="199" name="Google Shape;199;p25"/>
          <p:cNvGraphicFramePr/>
          <p:nvPr/>
        </p:nvGraphicFramePr>
        <p:xfrm>
          <a:off x="661925" y="153628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{F37E131A-C875-405A-A170-FD4F25C80AC7}</a:tableStyleId>
              </a:tblPr>
              <a:tblGrid>
                <a:gridCol w="4488850"/>
                <a:gridCol w="1048475"/>
                <a:gridCol w="1048475"/>
              </a:tblGrid>
              <a:tr h="38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Earnings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sng">
                          <a:solidFill>
                            <a:srgbClr val="660000"/>
                          </a:solidFill>
                        </a:rPr>
                        <a:t>Total weekly income</a:t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4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EXPENDITURE (money spent or saved per week)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Weekly running costs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Long term costs / savings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Personal wage 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sng">
                          <a:solidFill>
                            <a:srgbClr val="660000"/>
                          </a:solidFill>
                        </a:rPr>
                        <a:t>Total weekly expenditure</a:t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u="sng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pSp>
        <p:nvGrpSpPr>
          <p:cNvPr id="200" name="Google Shape;200;p25"/>
          <p:cNvGrpSpPr/>
          <p:nvPr/>
        </p:nvGrpSpPr>
        <p:grpSpPr>
          <a:xfrm>
            <a:off x="7625525" y="2328700"/>
            <a:ext cx="1056000" cy="2604300"/>
            <a:chOff x="7633400" y="1885950"/>
            <a:chExt cx="1056000" cy="2604300"/>
          </a:xfrm>
        </p:grpSpPr>
        <p:sp>
          <p:nvSpPr>
            <p:cNvPr id="201" name="Google Shape;201;p25"/>
            <p:cNvSpPr/>
            <p:nvPr/>
          </p:nvSpPr>
          <p:spPr>
            <a:xfrm>
              <a:off x="7677800" y="1885950"/>
              <a:ext cx="967200" cy="2604300"/>
            </a:xfrm>
            <a:prstGeom prst="curvedLeft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rgbClr val="F6B26B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25"/>
            <p:cNvSpPr txBox="1"/>
            <p:nvPr/>
          </p:nvSpPr>
          <p:spPr>
            <a:xfrm>
              <a:off x="7633400" y="2772450"/>
              <a:ext cx="1056000" cy="8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660000"/>
                  </a:solidFill>
                </a:rPr>
                <a:t>these should balance</a:t>
              </a:r>
              <a:endParaRPr>
                <a:solidFill>
                  <a:srgbClr val="660000"/>
                </a:solidFill>
              </a:endParaRPr>
            </a:p>
          </p:txBody>
        </p:sp>
      </p:grpSp>
      <p:sp>
        <p:nvSpPr>
          <p:cNvPr id="203" name="Google Shape;203;p25"/>
          <p:cNvSpPr txBox="1"/>
          <p:nvPr>
            <p:ph type="title"/>
          </p:nvPr>
        </p:nvSpPr>
        <p:spPr>
          <a:xfrm>
            <a:off x="311700" y="877625"/>
            <a:ext cx="8556300" cy="4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-GB" sz="1737">
                <a:solidFill>
                  <a:srgbClr val="783F04"/>
                </a:solidFill>
              </a:rPr>
              <a:t>Write a balance sheet for your own business.</a:t>
            </a:r>
            <a:endParaRPr sz="1737"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510425" y="445025"/>
            <a:ext cx="5900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Small business training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Balance sheets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Last </a:t>
            </a:r>
            <a:r>
              <a:rPr lang="en-GB" sz="2700">
                <a:solidFill>
                  <a:srgbClr val="990000"/>
                </a:solidFill>
              </a:rPr>
              <a:t>week ...</a:t>
            </a:r>
            <a:endParaRPr sz="27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Managing all your business money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Idea of money pots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510425" y="445025"/>
            <a:ext cx="5900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Small business training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Balance sheets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This </a:t>
            </a:r>
            <a:r>
              <a:rPr lang="en-GB" sz="2700">
                <a:solidFill>
                  <a:srgbClr val="990000"/>
                </a:solidFill>
              </a:rPr>
              <a:t>week ...</a:t>
            </a:r>
            <a:endParaRPr sz="27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Develop our money pots into balance sheets</a:t>
            </a:r>
            <a:endParaRPr sz="250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846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" name="Google Shape;77;p16"/>
          <p:cNvGrpSpPr/>
          <p:nvPr/>
        </p:nvGrpSpPr>
        <p:grpSpPr>
          <a:xfrm>
            <a:off x="998314" y="1017730"/>
            <a:ext cx="1786837" cy="1811088"/>
            <a:chOff x="998314" y="1017730"/>
            <a:chExt cx="1786837" cy="1811088"/>
          </a:xfrm>
        </p:grpSpPr>
        <p:pic>
          <p:nvPicPr>
            <p:cNvPr id="78" name="Google Shape;78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98314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6"/>
            <p:cNvPicPr preferRelativeResize="0"/>
            <p:nvPr/>
          </p:nvPicPr>
          <p:blipFill rotWithShape="1">
            <a:blip r:embed="rId4">
              <a:alphaModFix/>
            </a:blip>
            <a:srcRect b="-1145" l="8034" r="27944" t="14384"/>
            <a:stretch/>
          </p:blipFill>
          <p:spPr>
            <a:xfrm>
              <a:off x="1145324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grpSp>
        <p:nvGrpSpPr>
          <p:cNvPr id="80" name="Google Shape;80;p16"/>
          <p:cNvGrpSpPr/>
          <p:nvPr/>
        </p:nvGrpSpPr>
        <p:grpSpPr>
          <a:xfrm>
            <a:off x="3678583" y="1017730"/>
            <a:ext cx="1786837" cy="1811088"/>
            <a:chOff x="2785158" y="1017730"/>
            <a:chExt cx="1786837" cy="1811088"/>
          </a:xfrm>
        </p:grpSpPr>
        <p:pic>
          <p:nvPicPr>
            <p:cNvPr id="81" name="Google Shape;81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85158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" name="Google Shape;82;p16"/>
            <p:cNvPicPr preferRelativeResize="0"/>
            <p:nvPr/>
          </p:nvPicPr>
          <p:blipFill rotWithShape="1">
            <a:blip r:embed="rId4">
              <a:alphaModFix/>
            </a:blip>
            <a:srcRect b="-1145" l="8034" r="27944" t="14384"/>
            <a:stretch/>
          </p:blipFill>
          <p:spPr>
            <a:xfrm>
              <a:off x="2949990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pic>
        <p:nvPicPr>
          <p:cNvPr id="83" name="Google Shape;83;p16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6518369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/>
          <p:nvPr/>
        </p:nvSpPr>
        <p:spPr>
          <a:xfrm>
            <a:off x="998325" y="2865275"/>
            <a:ext cx="1786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electricity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shop rent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raw materials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678575" y="2865275"/>
            <a:ext cx="1786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replace tools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new stock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emergencies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new equipment</a:t>
            </a:r>
            <a:endParaRPr>
              <a:solidFill>
                <a:srgbClr val="783F04"/>
              </a:solidFill>
            </a:endParaRPr>
          </a:p>
          <a:p>
            <a:pPr indent="-17999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growing the business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6358850" y="2865275"/>
            <a:ext cx="17868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</a:t>
            </a:r>
            <a:r>
              <a:rPr lang="en-GB">
                <a:solidFill>
                  <a:srgbClr val="783F04"/>
                </a:solidFill>
              </a:rPr>
              <a:t>ersonal income (wage)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living expenses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medical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entertainment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7"/>
          <p:cNvGrpSpPr/>
          <p:nvPr/>
        </p:nvGrpSpPr>
        <p:grpSpPr>
          <a:xfrm>
            <a:off x="7488310" y="3255538"/>
            <a:ext cx="1531643" cy="1733823"/>
            <a:chOff x="7008200" y="2571750"/>
            <a:chExt cx="1822300" cy="1889725"/>
          </a:xfrm>
        </p:grpSpPr>
        <p:pic>
          <p:nvPicPr>
            <p:cNvPr id="92" name="Google Shape;92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08200" y="2951075"/>
              <a:ext cx="1641750" cy="15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Google Shape;93;p17"/>
            <p:cNvSpPr/>
            <p:nvPr/>
          </p:nvSpPr>
          <p:spPr>
            <a:xfrm>
              <a:off x="8519400" y="2571750"/>
              <a:ext cx="311100" cy="7284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4" name="Google Shape;94;p17"/>
          <p:cNvSpPr txBox="1"/>
          <p:nvPr/>
        </p:nvSpPr>
        <p:spPr>
          <a:xfrm>
            <a:off x="7847575" y="2865275"/>
            <a:ext cx="726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200</a:t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783F04"/>
                </a:solidFill>
              </a:rPr>
              <a:t>200</a:t>
            </a:r>
            <a:endParaRPr b="1">
              <a:solidFill>
                <a:srgbClr val="783F04"/>
              </a:solidFill>
            </a:endParaRPr>
          </a:p>
        </p:txBody>
      </p:sp>
      <p:sp>
        <p:nvSpPr>
          <p:cNvPr id="95" name="Google Shape;9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 - selling juice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8314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8846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7"/>
          <p:cNvPicPr preferRelativeResize="0"/>
          <p:nvPr/>
        </p:nvPicPr>
        <p:blipFill rotWithShape="1">
          <a:blip r:embed="rId5">
            <a:alphaModFix/>
          </a:blip>
          <a:srcRect b="-1145" l="8034" r="27944" t="14384"/>
          <a:stretch/>
        </p:blipFill>
        <p:spPr>
          <a:xfrm>
            <a:off x="1145324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99" name="Google Shape;99;p17"/>
          <p:cNvGrpSpPr/>
          <p:nvPr/>
        </p:nvGrpSpPr>
        <p:grpSpPr>
          <a:xfrm>
            <a:off x="3678583" y="1017730"/>
            <a:ext cx="1786837" cy="1811088"/>
            <a:chOff x="2785158" y="1017730"/>
            <a:chExt cx="1786837" cy="1811088"/>
          </a:xfrm>
        </p:grpSpPr>
        <p:pic>
          <p:nvPicPr>
            <p:cNvPr id="100" name="Google Shape;100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785158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17"/>
            <p:cNvPicPr preferRelativeResize="0"/>
            <p:nvPr/>
          </p:nvPicPr>
          <p:blipFill rotWithShape="1">
            <a:blip r:embed="rId5">
              <a:alphaModFix/>
            </a:blip>
            <a:srcRect b="-1145" l="8034" r="27944" t="14384"/>
            <a:stretch/>
          </p:blipFill>
          <p:spPr>
            <a:xfrm>
              <a:off x="2949990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pic>
        <p:nvPicPr>
          <p:cNvPr id="102" name="Google Shape;102;p17"/>
          <p:cNvPicPr preferRelativeResize="0"/>
          <p:nvPr/>
        </p:nvPicPr>
        <p:blipFill rotWithShape="1">
          <a:blip r:embed="rId5">
            <a:alphaModFix/>
          </a:blip>
          <a:srcRect b="-1145" l="8034" r="27944" t="14384"/>
          <a:stretch/>
        </p:blipFill>
        <p:spPr>
          <a:xfrm>
            <a:off x="6518369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03" name="Google Shape;103;p17"/>
          <p:cNvSpPr txBox="1"/>
          <p:nvPr/>
        </p:nvSpPr>
        <p:spPr>
          <a:xfrm>
            <a:off x="998325" y="2865275"/>
            <a:ext cx="16416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electricity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water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mangoes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cups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783F04"/>
                </a:solidFill>
              </a:rPr>
              <a:t>TOTAL</a:t>
            </a:r>
            <a:endParaRPr b="1">
              <a:solidFill>
                <a:srgbClr val="783F04"/>
              </a:solidFill>
            </a:endParaRPr>
          </a:p>
        </p:txBody>
      </p:sp>
      <p:sp>
        <p:nvSpPr>
          <p:cNvPr id="104" name="Google Shape;104;p17"/>
          <p:cNvSpPr txBox="1"/>
          <p:nvPr/>
        </p:nvSpPr>
        <p:spPr>
          <a:xfrm>
            <a:off x="3678575" y="2865275"/>
            <a:ext cx="17154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fridge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emergencies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783F04"/>
                </a:solidFill>
              </a:rPr>
              <a:t>TOTAL</a:t>
            </a:r>
            <a:endParaRPr b="1">
              <a:solidFill>
                <a:srgbClr val="783F04"/>
              </a:solidFill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6358850" y="2865275"/>
            <a:ext cx="17154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</a:t>
            </a:r>
            <a:r>
              <a:rPr lang="en-GB">
                <a:solidFill>
                  <a:srgbClr val="783F04"/>
                </a:solidFill>
              </a:rPr>
              <a:t>ersonal wage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food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drink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accomodation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transport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783F04"/>
                </a:solidFill>
              </a:rPr>
              <a:t>TOTAL</a:t>
            </a:r>
            <a:endParaRPr b="1">
              <a:solidFill>
                <a:srgbClr val="783F04"/>
              </a:solidFill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2292375" y="2865275"/>
            <a:ext cx="726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100</a:t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100</a:t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1400</a:t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900</a:t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783F04"/>
                </a:solidFill>
              </a:rPr>
              <a:t>2500</a:t>
            </a:r>
            <a:endParaRPr b="1">
              <a:solidFill>
                <a:srgbClr val="783F04"/>
              </a:solidFill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5173175" y="2865275"/>
            <a:ext cx="5196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700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783F04"/>
                </a:solidFill>
              </a:rPr>
              <a:t>700</a:t>
            </a:r>
            <a:endParaRPr b="1">
              <a:solidFill>
                <a:srgbClr val="783F04"/>
              </a:solidFill>
            </a:endParaRPr>
          </a:p>
        </p:txBody>
      </p:sp>
      <p:cxnSp>
        <p:nvCxnSpPr>
          <p:cNvPr id="108" name="Google Shape;108;p17"/>
          <p:cNvCxnSpPr/>
          <p:nvPr/>
        </p:nvCxnSpPr>
        <p:spPr>
          <a:xfrm flipH="1" rot="10800000">
            <a:off x="764125" y="4381200"/>
            <a:ext cx="7870800" cy="5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311700" y="445025"/>
            <a:ext cx="665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820">
                <a:solidFill>
                  <a:srgbClr val="783F04"/>
                </a:solidFill>
              </a:rPr>
              <a:t>Business money and personal money</a:t>
            </a:r>
            <a:endParaRPr sz="2820">
              <a:solidFill>
                <a:srgbClr val="783F04"/>
              </a:solidFill>
            </a:endParaRPr>
          </a:p>
        </p:txBody>
      </p:sp>
      <p:sp>
        <p:nvSpPr>
          <p:cNvPr id="114" name="Google Shape;114;p18"/>
          <p:cNvSpPr txBox="1"/>
          <p:nvPr>
            <p:ph type="title"/>
          </p:nvPr>
        </p:nvSpPr>
        <p:spPr>
          <a:xfrm>
            <a:off x="487750" y="1418900"/>
            <a:ext cx="6654000" cy="3121500"/>
          </a:xfrm>
          <a:prstGeom prst="rect">
            <a:avLst/>
          </a:prstGeom>
          <a:effectLst>
            <a:outerShdw blurRad="57150" rotWithShape="0" algn="bl" dir="5400000" dist="19050">
              <a:srgbClr val="FFFF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783F04"/>
                </a:solidFill>
              </a:rPr>
              <a:t>Golden rule:</a:t>
            </a:r>
            <a:endParaRPr sz="2600"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Keep b</a:t>
            </a:r>
            <a:r>
              <a:rPr lang="en-GB">
                <a:solidFill>
                  <a:srgbClr val="783F04"/>
                </a:solidFill>
              </a:rPr>
              <a:t>usiness money separate from personal money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2400">
                <a:solidFill>
                  <a:srgbClr val="783F04"/>
                </a:solidFill>
              </a:rPr>
              <a:t>(Don’t spend the money you need to keep the business running on yourself)</a:t>
            </a:r>
            <a:endParaRPr i="1" sz="2400">
              <a:solidFill>
                <a:srgbClr val="783F04"/>
              </a:solidFill>
            </a:endParaRPr>
          </a:p>
        </p:txBody>
      </p:sp>
      <p:grpSp>
        <p:nvGrpSpPr>
          <p:cNvPr id="115" name="Google Shape;115;p18"/>
          <p:cNvGrpSpPr/>
          <p:nvPr/>
        </p:nvGrpSpPr>
        <p:grpSpPr>
          <a:xfrm>
            <a:off x="7008200" y="2571750"/>
            <a:ext cx="1822300" cy="1889725"/>
            <a:chOff x="7008200" y="2571750"/>
            <a:chExt cx="1822300" cy="1889725"/>
          </a:xfrm>
        </p:grpSpPr>
        <p:pic>
          <p:nvPicPr>
            <p:cNvPr id="116" name="Google Shape;116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08200" y="2951075"/>
              <a:ext cx="1641750" cy="15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18"/>
            <p:cNvSpPr/>
            <p:nvPr/>
          </p:nvSpPr>
          <p:spPr>
            <a:xfrm>
              <a:off x="8519400" y="2571750"/>
              <a:ext cx="311100" cy="7284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45025"/>
            <a:ext cx="6798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820">
                <a:solidFill>
                  <a:srgbClr val="783F04"/>
                </a:solidFill>
              </a:rPr>
              <a:t>Business money and personal money</a:t>
            </a:r>
            <a:endParaRPr sz="2820">
              <a:solidFill>
                <a:srgbClr val="783F04"/>
              </a:solidFill>
            </a:endParaRPr>
          </a:p>
        </p:txBody>
      </p:sp>
      <p:grpSp>
        <p:nvGrpSpPr>
          <p:cNvPr id="123" name="Google Shape;123;p19"/>
          <p:cNvGrpSpPr/>
          <p:nvPr/>
        </p:nvGrpSpPr>
        <p:grpSpPr>
          <a:xfrm>
            <a:off x="7008200" y="2571750"/>
            <a:ext cx="1822300" cy="1889725"/>
            <a:chOff x="7008200" y="2571750"/>
            <a:chExt cx="1822300" cy="1889725"/>
          </a:xfrm>
        </p:grpSpPr>
        <p:pic>
          <p:nvPicPr>
            <p:cNvPr id="124" name="Google Shape;124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08200" y="2951075"/>
              <a:ext cx="1641750" cy="15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5" name="Google Shape;125;p19"/>
            <p:cNvSpPr/>
            <p:nvPr/>
          </p:nvSpPr>
          <p:spPr>
            <a:xfrm>
              <a:off x="8519400" y="2571750"/>
              <a:ext cx="311100" cy="7284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6" name="Google Shape;126;p19"/>
          <p:cNvSpPr txBox="1"/>
          <p:nvPr>
            <p:ph type="title"/>
          </p:nvPr>
        </p:nvSpPr>
        <p:spPr>
          <a:xfrm>
            <a:off x="527150" y="1150875"/>
            <a:ext cx="6654000" cy="6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620">
                <a:solidFill>
                  <a:srgbClr val="783F04"/>
                </a:solidFill>
              </a:rPr>
              <a:t>Golden rule:</a:t>
            </a:r>
            <a:endParaRPr sz="2620"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i="1" sz="2160">
              <a:solidFill>
                <a:srgbClr val="783F04"/>
              </a:solidFill>
            </a:endParaRPr>
          </a:p>
        </p:txBody>
      </p:sp>
      <p:grpSp>
        <p:nvGrpSpPr>
          <p:cNvPr id="127" name="Google Shape;127;p19"/>
          <p:cNvGrpSpPr/>
          <p:nvPr/>
        </p:nvGrpSpPr>
        <p:grpSpPr>
          <a:xfrm>
            <a:off x="796126" y="2918431"/>
            <a:ext cx="1032613" cy="1046447"/>
            <a:chOff x="998314" y="1017730"/>
            <a:chExt cx="1786837" cy="1811088"/>
          </a:xfrm>
        </p:grpSpPr>
        <p:pic>
          <p:nvPicPr>
            <p:cNvPr id="128" name="Google Shape;128;p1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98314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" name="Google Shape;129;p19"/>
            <p:cNvPicPr preferRelativeResize="0"/>
            <p:nvPr/>
          </p:nvPicPr>
          <p:blipFill rotWithShape="1">
            <a:blip r:embed="rId5">
              <a:alphaModFix/>
            </a:blip>
            <a:srcRect b="-1145" l="8034" r="27944" t="14384"/>
            <a:stretch/>
          </p:blipFill>
          <p:spPr>
            <a:xfrm>
              <a:off x="1145324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sp>
        <p:nvSpPr>
          <p:cNvPr id="130" name="Google Shape;130;p19"/>
          <p:cNvSpPr txBox="1"/>
          <p:nvPr>
            <p:ph type="title"/>
          </p:nvPr>
        </p:nvSpPr>
        <p:spPr>
          <a:xfrm>
            <a:off x="311700" y="1984450"/>
            <a:ext cx="3734700" cy="6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783F04"/>
                </a:solidFill>
              </a:rPr>
              <a:t>Business money</a:t>
            </a:r>
            <a:endParaRPr i="1" sz="2000">
              <a:solidFill>
                <a:srgbClr val="783F04"/>
              </a:solidFill>
            </a:endParaRPr>
          </a:p>
        </p:txBody>
      </p:sp>
      <p:sp>
        <p:nvSpPr>
          <p:cNvPr id="131" name="Google Shape;131;p19"/>
          <p:cNvSpPr txBox="1"/>
          <p:nvPr>
            <p:ph type="title"/>
          </p:nvPr>
        </p:nvSpPr>
        <p:spPr>
          <a:xfrm>
            <a:off x="4324000" y="1984450"/>
            <a:ext cx="3078000" cy="6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783F04"/>
                </a:solidFill>
              </a:rPr>
              <a:t>Personal</a:t>
            </a:r>
            <a:r>
              <a:rPr lang="en-GB" sz="2400">
                <a:solidFill>
                  <a:srgbClr val="783F04"/>
                </a:solidFill>
              </a:rPr>
              <a:t> money</a:t>
            </a:r>
            <a:endParaRPr i="1" sz="2000">
              <a:solidFill>
                <a:srgbClr val="783F04"/>
              </a:solidFill>
            </a:endParaRPr>
          </a:p>
        </p:txBody>
      </p:sp>
      <p:grpSp>
        <p:nvGrpSpPr>
          <p:cNvPr id="132" name="Google Shape;132;p19"/>
          <p:cNvGrpSpPr/>
          <p:nvPr/>
        </p:nvGrpSpPr>
        <p:grpSpPr>
          <a:xfrm>
            <a:off x="2414726" y="2918431"/>
            <a:ext cx="1032613" cy="1046447"/>
            <a:chOff x="998314" y="1017730"/>
            <a:chExt cx="1786837" cy="1811088"/>
          </a:xfrm>
        </p:grpSpPr>
        <p:pic>
          <p:nvPicPr>
            <p:cNvPr id="133" name="Google Shape;133;p1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98314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" name="Google Shape;134;p19"/>
            <p:cNvPicPr preferRelativeResize="0"/>
            <p:nvPr/>
          </p:nvPicPr>
          <p:blipFill rotWithShape="1">
            <a:blip r:embed="rId5">
              <a:alphaModFix/>
            </a:blip>
            <a:srcRect b="-1145" l="8034" r="27944" t="14384"/>
            <a:stretch/>
          </p:blipFill>
          <p:spPr>
            <a:xfrm>
              <a:off x="1145324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grpSp>
        <p:nvGrpSpPr>
          <p:cNvPr id="135" name="Google Shape;135;p19"/>
          <p:cNvGrpSpPr/>
          <p:nvPr/>
        </p:nvGrpSpPr>
        <p:grpSpPr>
          <a:xfrm>
            <a:off x="5346689" y="2918431"/>
            <a:ext cx="1032613" cy="1046447"/>
            <a:chOff x="998314" y="1017730"/>
            <a:chExt cx="1786837" cy="1811088"/>
          </a:xfrm>
        </p:grpSpPr>
        <p:pic>
          <p:nvPicPr>
            <p:cNvPr id="136" name="Google Shape;136;p1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998314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137;p19"/>
            <p:cNvPicPr preferRelativeResize="0"/>
            <p:nvPr/>
          </p:nvPicPr>
          <p:blipFill rotWithShape="1">
            <a:blip r:embed="rId5">
              <a:alphaModFix/>
            </a:blip>
            <a:srcRect b="-1145" l="8034" r="27944" t="14384"/>
            <a:stretch/>
          </p:blipFill>
          <p:spPr>
            <a:xfrm>
              <a:off x="1145324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sp>
        <p:nvSpPr>
          <p:cNvPr id="138" name="Google Shape;138;p19"/>
          <p:cNvSpPr txBox="1"/>
          <p:nvPr/>
        </p:nvSpPr>
        <p:spPr>
          <a:xfrm>
            <a:off x="512936" y="4134400"/>
            <a:ext cx="159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running costs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39" name="Google Shape;139;p19"/>
          <p:cNvSpPr txBox="1"/>
          <p:nvPr/>
        </p:nvSpPr>
        <p:spPr>
          <a:xfrm>
            <a:off x="2131536" y="4134400"/>
            <a:ext cx="159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</a:t>
            </a:r>
            <a:r>
              <a:rPr lang="en-GB">
                <a:solidFill>
                  <a:srgbClr val="783F04"/>
                </a:solidFill>
              </a:rPr>
              <a:t> costs / savings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40" name="Google Shape;140;p19"/>
          <p:cNvSpPr txBox="1"/>
          <p:nvPr/>
        </p:nvSpPr>
        <p:spPr>
          <a:xfrm>
            <a:off x="5063511" y="4134400"/>
            <a:ext cx="159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</a:t>
            </a:r>
            <a:r>
              <a:rPr lang="en-GB">
                <a:solidFill>
                  <a:srgbClr val="783F04"/>
                </a:solidFill>
              </a:rPr>
              <a:t>personal</a:t>
            </a:r>
            <a:r>
              <a:rPr lang="en-GB">
                <a:solidFill>
                  <a:srgbClr val="783F04"/>
                </a:solidFill>
              </a:rPr>
              <a:t> wage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41" name="Google Shape;141;p19"/>
          <p:cNvSpPr/>
          <p:nvPr/>
        </p:nvSpPr>
        <p:spPr>
          <a:xfrm rot="10800000">
            <a:off x="417900" y="1884000"/>
            <a:ext cx="3628500" cy="30033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"/>
          <p:cNvSpPr/>
          <p:nvPr/>
        </p:nvSpPr>
        <p:spPr>
          <a:xfrm rot="10800000">
            <a:off x="4388425" y="1868150"/>
            <a:ext cx="2958300" cy="30042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type="title"/>
          </p:nvPr>
        </p:nvSpPr>
        <p:spPr>
          <a:xfrm>
            <a:off x="311700" y="445025"/>
            <a:ext cx="6593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Business</a:t>
            </a:r>
            <a:r>
              <a:rPr lang="en-GB">
                <a:solidFill>
                  <a:srgbClr val="783F04"/>
                </a:solidFill>
              </a:rPr>
              <a:t> earnings (income)</a:t>
            </a:r>
            <a:endParaRPr>
              <a:solidFill>
                <a:srgbClr val="783F04"/>
              </a:solidFill>
            </a:endParaRPr>
          </a:p>
        </p:txBody>
      </p:sp>
      <p:graphicFrame>
        <p:nvGraphicFramePr>
          <p:cNvPr id="148" name="Google Shape;148;p20"/>
          <p:cNvGraphicFramePr/>
          <p:nvPr/>
        </p:nvGraphicFramePr>
        <p:xfrm>
          <a:off x="706488" y="1594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{F37E131A-C875-405A-A170-FD4F25C80AC7}</a:tableStyleId>
              </a:tblPr>
              <a:tblGrid>
                <a:gridCol w="5306375"/>
                <a:gridCol w="832025"/>
              </a:tblGrid>
              <a:tr h="1889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INCOME (money earned per week)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Price of 1 cup juice - 20 KSh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Estimate selling 40 cups per day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Working 6 days per week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Total weekly income = 20 x 40 x 6 KSh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4,800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pSp>
        <p:nvGrpSpPr>
          <p:cNvPr id="149" name="Google Shape;149;p20"/>
          <p:cNvGrpSpPr/>
          <p:nvPr/>
        </p:nvGrpSpPr>
        <p:grpSpPr>
          <a:xfrm>
            <a:off x="7008200" y="2571750"/>
            <a:ext cx="1822300" cy="1889725"/>
            <a:chOff x="7008200" y="2571750"/>
            <a:chExt cx="1822300" cy="1889725"/>
          </a:xfrm>
        </p:grpSpPr>
        <p:pic>
          <p:nvPicPr>
            <p:cNvPr id="150" name="Google Shape;150;p2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08200" y="2951075"/>
              <a:ext cx="1641750" cy="15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1" name="Google Shape;151;p20"/>
            <p:cNvSpPr/>
            <p:nvPr/>
          </p:nvSpPr>
          <p:spPr>
            <a:xfrm>
              <a:off x="8519400" y="2571750"/>
              <a:ext cx="311100" cy="7284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/>
          <p:nvPr>
            <p:ph type="title"/>
          </p:nvPr>
        </p:nvSpPr>
        <p:spPr>
          <a:xfrm>
            <a:off x="311700" y="445025"/>
            <a:ext cx="5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Business costs (</a:t>
            </a:r>
            <a:r>
              <a:rPr lang="en-GB">
                <a:solidFill>
                  <a:srgbClr val="783F04"/>
                </a:solidFill>
              </a:rPr>
              <a:t>expenditure)</a:t>
            </a:r>
            <a:endParaRPr>
              <a:solidFill>
                <a:srgbClr val="783F04"/>
              </a:solidFill>
            </a:endParaRPr>
          </a:p>
        </p:txBody>
      </p:sp>
      <p:graphicFrame>
        <p:nvGraphicFramePr>
          <p:cNvPr id="157" name="Google Shape;157;p21"/>
          <p:cNvGraphicFramePr/>
          <p:nvPr/>
        </p:nvGraphicFramePr>
        <p:xfrm>
          <a:off x="661925" y="1618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{F37E131A-C875-405A-A170-FD4F25C80AC7}</a:tableStyleId>
              </a:tblPr>
              <a:tblGrid>
                <a:gridCol w="5663525"/>
                <a:gridCol w="979700"/>
              </a:tblGrid>
              <a:tr h="43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EXPENDITURE (money going out of the business each week)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3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Weekly running costs (electricity, water, mangoes, cups)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2,500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3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Long term costs / savings (fridge, emergencies)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700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3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Personal wage (what you pay yourself)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0000"/>
                          </a:solidFill>
                        </a:rPr>
                        <a:t>200</a:t>
                      </a:r>
                      <a:endParaRPr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3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Total expenditure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660000"/>
                          </a:solidFill>
                        </a:rPr>
                        <a:t>3,400</a:t>
                      </a:r>
                      <a:endParaRPr b="1">
                        <a:solidFill>
                          <a:srgbClr val="6600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pSp>
        <p:nvGrpSpPr>
          <p:cNvPr id="158" name="Google Shape;158;p21"/>
          <p:cNvGrpSpPr/>
          <p:nvPr/>
        </p:nvGrpSpPr>
        <p:grpSpPr>
          <a:xfrm>
            <a:off x="7305152" y="3036664"/>
            <a:ext cx="1526905" cy="1766893"/>
            <a:chOff x="7008200" y="2571750"/>
            <a:chExt cx="1822300" cy="1889725"/>
          </a:xfrm>
        </p:grpSpPr>
        <p:pic>
          <p:nvPicPr>
            <p:cNvPr id="159" name="Google Shape;159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08200" y="2951075"/>
              <a:ext cx="1641750" cy="151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0" name="Google Shape;160;p21"/>
            <p:cNvSpPr/>
            <p:nvPr/>
          </p:nvSpPr>
          <p:spPr>
            <a:xfrm>
              <a:off x="8519400" y="2571750"/>
              <a:ext cx="311100" cy="7284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