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8B30FB4-71B9-4F50-8482-EB622CD48FBF}">
  <a:tblStyle styleId="{48B30FB4-71B9-4F50-8482-EB622CD48FB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d2dca98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d2dca98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6b1bc254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6b1bc254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948bcc56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948bcc56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b6b1bc2540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b6b1bc2540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6b1bc254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6b1bc254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b6b1bc254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b6b1bc25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802cfb09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802cfb09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802cfb09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802cfb09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6b1bc2540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b6b1bc254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783F04"/>
                </a:solidFill>
              </a:rPr>
              <a:t>Small </a:t>
            </a:r>
            <a:r>
              <a:rPr lang="en-GB">
                <a:solidFill>
                  <a:srgbClr val="783F04"/>
                </a:solidFill>
              </a:rPr>
              <a:t>Business Training</a:t>
            </a:r>
            <a:endParaRPr>
              <a:solidFill>
                <a:srgbClr val="783F04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8</a:t>
            </a:r>
            <a:r>
              <a:rPr lang="en-GB"/>
              <a:t> - Unique Selling Point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 amt="29000"/>
          </a:blip>
          <a:stretch>
            <a:fillRect/>
          </a:stretch>
        </p:blipFill>
        <p:spPr>
          <a:xfrm>
            <a:off x="1093837" y="470849"/>
            <a:ext cx="6956325" cy="420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474750" y="2126350"/>
            <a:ext cx="46164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>
                <a:solidFill>
                  <a:srgbClr val="990000"/>
                </a:solidFill>
              </a:rPr>
              <a:t>This</a:t>
            </a:r>
            <a:r>
              <a:rPr lang="en-GB" sz="2820">
                <a:solidFill>
                  <a:srgbClr val="990000"/>
                </a:solidFill>
              </a:rPr>
              <a:t> week ...</a:t>
            </a:r>
            <a:endParaRPr sz="2820">
              <a:solidFill>
                <a:srgbClr val="990000"/>
              </a:solidFill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474750" y="2857500"/>
            <a:ext cx="8194500" cy="16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2550">
                <a:solidFill>
                  <a:srgbClr val="990000"/>
                </a:solidFill>
              </a:rPr>
              <a:t>Unique Selling Point / Proposition (USP)</a:t>
            </a:r>
            <a:endParaRPr sz="255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65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“What makes your business different?”</a:t>
            </a:r>
            <a:endParaRPr sz="175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“Why should people buy from you?”</a:t>
            </a:r>
            <a:endParaRPr sz="1750">
              <a:solidFill>
                <a:srgbClr val="990000"/>
              </a:solidFill>
            </a:endParaRPr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474750" y="680350"/>
            <a:ext cx="4616400" cy="63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>
                <a:solidFill>
                  <a:srgbClr val="990000"/>
                </a:solidFill>
              </a:rPr>
              <a:t>Last</a:t>
            </a:r>
            <a:r>
              <a:rPr lang="en-GB" sz="2820">
                <a:solidFill>
                  <a:srgbClr val="990000"/>
                </a:solidFill>
              </a:rPr>
              <a:t> week ...</a:t>
            </a:r>
            <a:endParaRPr sz="2820">
              <a:solidFill>
                <a:srgbClr val="990000"/>
              </a:solidFill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474750" y="1320250"/>
            <a:ext cx="53811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-GB" sz="2550">
                <a:solidFill>
                  <a:srgbClr val="990000"/>
                </a:solidFill>
              </a:rPr>
              <a:t>Business plan</a:t>
            </a:r>
            <a:endParaRPr sz="1750">
              <a:solidFill>
                <a:srgbClr val="990000"/>
              </a:solidFill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6499950" y="455550"/>
            <a:ext cx="2238827" cy="1061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510425" y="445025"/>
            <a:ext cx="461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>
                <a:solidFill>
                  <a:srgbClr val="990000"/>
                </a:solidFill>
              </a:rPr>
              <a:t>Unique Selling Point</a:t>
            </a:r>
            <a:endParaRPr sz="2820">
              <a:solidFill>
                <a:srgbClr val="990000"/>
              </a:solidFill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474750" y="2534475"/>
            <a:ext cx="81945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990000"/>
                </a:solidFill>
              </a:rPr>
              <a:t>“every brand needs to define itself uniquely from the competition”</a:t>
            </a:r>
            <a:endParaRPr sz="200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990000"/>
                </a:solidFill>
              </a:rPr>
              <a:t>What makes you different?</a:t>
            </a:r>
            <a:endParaRPr sz="2000">
              <a:solidFill>
                <a:srgbClr val="990000"/>
              </a:solidFill>
            </a:endParaRPr>
          </a:p>
        </p:txBody>
      </p:sp>
      <p:sp>
        <p:nvSpPr>
          <p:cNvPr id="72" name="Google Shape;72;p15"/>
          <p:cNvSpPr/>
          <p:nvPr/>
        </p:nvSpPr>
        <p:spPr>
          <a:xfrm>
            <a:off x="6499950" y="455550"/>
            <a:ext cx="2238827" cy="1061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510425" y="445025"/>
            <a:ext cx="4616400" cy="67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>
                <a:solidFill>
                  <a:srgbClr val="990000"/>
                </a:solidFill>
              </a:rPr>
              <a:t>Understand your customers</a:t>
            </a:r>
            <a:endParaRPr sz="2820">
              <a:solidFill>
                <a:srgbClr val="990000"/>
              </a:solidFill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74750" y="1905000"/>
            <a:ext cx="8194500" cy="29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Char char="●"/>
            </a:pPr>
            <a:r>
              <a:rPr lang="en-GB" sz="2000">
                <a:solidFill>
                  <a:srgbClr val="990000"/>
                </a:solidFill>
              </a:rPr>
              <a:t>Who are they or who do </a:t>
            </a:r>
            <a:r>
              <a:rPr lang="en-GB" sz="2000">
                <a:solidFill>
                  <a:srgbClr val="990000"/>
                </a:solidFill>
              </a:rPr>
              <a:t>you</a:t>
            </a:r>
            <a:r>
              <a:rPr lang="en-GB" sz="2000">
                <a:solidFill>
                  <a:srgbClr val="990000"/>
                </a:solidFill>
              </a:rPr>
              <a:t> want them to be?</a:t>
            </a:r>
            <a:endParaRPr sz="2000">
              <a:solidFill>
                <a:srgbClr val="990000"/>
              </a:solidFill>
            </a:endParaRPr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Char char="●"/>
            </a:pPr>
            <a:r>
              <a:rPr lang="en-GB" sz="2000">
                <a:solidFill>
                  <a:srgbClr val="990000"/>
                </a:solidFill>
              </a:rPr>
              <a:t>What do </a:t>
            </a:r>
            <a:r>
              <a:rPr lang="en-GB" sz="2000">
                <a:solidFill>
                  <a:srgbClr val="990000"/>
                </a:solidFill>
              </a:rPr>
              <a:t>they</a:t>
            </a:r>
            <a:r>
              <a:rPr lang="en-GB" sz="2000">
                <a:solidFill>
                  <a:srgbClr val="990000"/>
                </a:solidFill>
              </a:rPr>
              <a:t> want from you?</a:t>
            </a:r>
            <a:endParaRPr sz="2000">
              <a:solidFill>
                <a:srgbClr val="990000"/>
              </a:solidFill>
            </a:endParaRPr>
          </a:p>
          <a:p>
            <a:pPr indent="-35560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000"/>
              <a:buChar char="●"/>
            </a:pPr>
            <a:r>
              <a:rPr lang="en-GB" sz="2000">
                <a:solidFill>
                  <a:srgbClr val="990000"/>
                </a:solidFill>
              </a:rPr>
              <a:t>What will make them come and buy from you rather than go to </a:t>
            </a:r>
            <a:r>
              <a:rPr lang="en-GB" sz="2000">
                <a:solidFill>
                  <a:srgbClr val="990000"/>
                </a:solidFill>
              </a:rPr>
              <a:t>your</a:t>
            </a:r>
            <a:r>
              <a:rPr lang="en-GB" sz="2000">
                <a:solidFill>
                  <a:srgbClr val="990000"/>
                </a:solidFill>
              </a:rPr>
              <a:t> competitors?</a:t>
            </a:r>
            <a:endParaRPr sz="200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990000"/>
                </a:solidFill>
              </a:rPr>
              <a:t>Describe your business with a </a:t>
            </a:r>
            <a:r>
              <a:rPr lang="en-GB" sz="2000">
                <a:solidFill>
                  <a:srgbClr val="990000"/>
                </a:solidFill>
              </a:rPr>
              <a:t>strapl</a:t>
            </a:r>
            <a:r>
              <a:rPr lang="en-GB" sz="2000">
                <a:solidFill>
                  <a:srgbClr val="990000"/>
                </a:solidFill>
              </a:rPr>
              <a:t>ine that will appeal to your customers.</a:t>
            </a:r>
            <a:endParaRPr sz="2000">
              <a:solidFill>
                <a:srgbClr val="990000"/>
              </a:solidFill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6499950" y="455550"/>
            <a:ext cx="2238827" cy="1061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510425" y="445025"/>
            <a:ext cx="4616400" cy="11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>
                <a:solidFill>
                  <a:srgbClr val="990000"/>
                </a:solidFill>
              </a:rPr>
              <a:t>Your strapline</a:t>
            </a:r>
            <a:endParaRPr sz="2820">
              <a:solidFill>
                <a:srgbClr val="990000"/>
              </a:solidFill>
            </a:endParaRPr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510425" y="2194900"/>
            <a:ext cx="8194500" cy="26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550">
                <a:solidFill>
                  <a:srgbClr val="990000"/>
                </a:solidFill>
              </a:rPr>
              <a:t>You MUST do what your strapline says</a:t>
            </a:r>
            <a:endParaRPr sz="255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5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550">
                <a:solidFill>
                  <a:srgbClr val="990000"/>
                </a:solidFill>
              </a:rPr>
              <a:t>Examples:</a:t>
            </a:r>
            <a:endParaRPr sz="2550">
              <a:solidFill>
                <a:srgbClr val="990000"/>
              </a:solidFill>
            </a:endParaRPr>
          </a:p>
          <a:p>
            <a:pPr indent="-390525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rgbClr val="990000"/>
              </a:buClr>
              <a:buSzPts val="2550"/>
              <a:buChar char="●"/>
            </a:pPr>
            <a:r>
              <a:rPr lang="en-GB" sz="2550">
                <a:solidFill>
                  <a:srgbClr val="990000"/>
                </a:solidFill>
              </a:rPr>
              <a:t>Fruit juice - “always chilled”</a:t>
            </a:r>
            <a:endParaRPr sz="2550">
              <a:solidFill>
                <a:srgbClr val="990000"/>
              </a:solidFill>
            </a:endParaRPr>
          </a:p>
          <a:p>
            <a:pPr indent="-390525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550"/>
              <a:buChar char="●"/>
            </a:pPr>
            <a:r>
              <a:rPr lang="en-GB" sz="2550">
                <a:solidFill>
                  <a:srgbClr val="990000"/>
                </a:solidFill>
              </a:rPr>
              <a:t>Poultry farm - “fresh produce daily”</a:t>
            </a:r>
            <a:endParaRPr sz="2550">
              <a:solidFill>
                <a:srgbClr val="990000"/>
              </a:solidFill>
            </a:endParaRPr>
          </a:p>
        </p:txBody>
      </p:sp>
      <p:sp>
        <p:nvSpPr>
          <p:cNvPr id="86" name="Google Shape;86;p17"/>
          <p:cNvSpPr/>
          <p:nvPr/>
        </p:nvSpPr>
        <p:spPr>
          <a:xfrm>
            <a:off x="6499950" y="455550"/>
            <a:ext cx="2238827" cy="1061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87" y="1974541"/>
            <a:ext cx="2691850" cy="165652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 txBox="1"/>
          <p:nvPr>
            <p:ph idx="4294967295" type="body"/>
          </p:nvPr>
        </p:nvSpPr>
        <p:spPr>
          <a:xfrm>
            <a:off x="4041875" y="1352750"/>
            <a:ext cx="4610700" cy="6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“</a:t>
            </a:r>
            <a:r>
              <a:rPr lang="en-GB" sz="1750">
                <a:solidFill>
                  <a:srgbClr val="990000"/>
                </a:solidFill>
              </a:rPr>
              <a:t>Twaweza: when we come together, great things happen.</a:t>
            </a:r>
            <a:r>
              <a:rPr lang="en-GB" sz="1750">
                <a:solidFill>
                  <a:srgbClr val="990000"/>
                </a:solidFill>
              </a:rPr>
              <a:t>”</a:t>
            </a:r>
            <a:endParaRPr sz="175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50">
              <a:solidFill>
                <a:srgbClr val="990000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b="27003" l="50799" r="0" t="29364"/>
          <a:stretch/>
        </p:blipFill>
        <p:spPr>
          <a:xfrm>
            <a:off x="579775" y="910225"/>
            <a:ext cx="2691850" cy="111902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>
            <p:ph idx="4294967295" type="body"/>
          </p:nvPr>
        </p:nvSpPr>
        <p:spPr>
          <a:xfrm>
            <a:off x="4041775" y="2594900"/>
            <a:ext cx="4610700" cy="4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“the Pride of Africa”</a:t>
            </a:r>
            <a:endParaRPr sz="1750">
              <a:solidFill>
                <a:srgbClr val="990000"/>
              </a:solidFill>
            </a:endParaRPr>
          </a:p>
        </p:txBody>
      </p:sp>
      <p:sp>
        <p:nvSpPr>
          <p:cNvPr id="95" name="Google Shape;95;p18"/>
          <p:cNvSpPr txBox="1"/>
          <p:nvPr>
            <p:ph idx="4294967295" type="body"/>
          </p:nvPr>
        </p:nvSpPr>
        <p:spPr>
          <a:xfrm>
            <a:off x="579775" y="386850"/>
            <a:ext cx="46107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2500">
                <a:solidFill>
                  <a:srgbClr val="990000"/>
                </a:solidFill>
              </a:rPr>
              <a:t>Example straplines</a:t>
            </a:r>
            <a:endParaRPr sz="25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50">
              <a:solidFill>
                <a:srgbClr val="990000"/>
              </a:solidFill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775" y="3576350"/>
            <a:ext cx="2697476" cy="118014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>
            <p:ph idx="4294967295" type="body"/>
          </p:nvPr>
        </p:nvSpPr>
        <p:spPr>
          <a:xfrm>
            <a:off x="4041875" y="3958525"/>
            <a:ext cx="4610700" cy="4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“</a:t>
            </a:r>
            <a:r>
              <a:rPr lang="en-GB" sz="1750" u="sng">
                <a:solidFill>
                  <a:srgbClr val="990000"/>
                </a:solidFill>
              </a:rPr>
              <a:t>Refresh</a:t>
            </a:r>
            <a:r>
              <a:rPr lang="en-GB" sz="1750">
                <a:solidFill>
                  <a:srgbClr val="990000"/>
                </a:solidFill>
              </a:rPr>
              <a:t> your rhythm</a:t>
            </a:r>
            <a:r>
              <a:rPr lang="en-GB" sz="1750">
                <a:solidFill>
                  <a:srgbClr val="990000"/>
                </a:solidFill>
              </a:rPr>
              <a:t>.”</a:t>
            </a:r>
            <a:endParaRPr sz="175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50">
              <a:solidFill>
                <a:srgbClr val="990000"/>
              </a:solidFill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7412925" y="455550"/>
            <a:ext cx="1325849" cy="676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587" y="1974541"/>
            <a:ext cx="2691850" cy="165652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>
            <p:ph idx="4294967295" type="body"/>
          </p:nvPr>
        </p:nvSpPr>
        <p:spPr>
          <a:xfrm>
            <a:off x="4041875" y="1352750"/>
            <a:ext cx="4610700" cy="67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connecting people to achieve good things</a:t>
            </a:r>
            <a:endParaRPr sz="175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50">
              <a:solidFill>
                <a:srgbClr val="990000"/>
              </a:solidFill>
            </a:endParaRPr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4">
            <a:alphaModFix/>
          </a:blip>
          <a:srcRect b="27003" l="50799" r="0" t="29364"/>
          <a:stretch/>
        </p:blipFill>
        <p:spPr>
          <a:xfrm>
            <a:off x="579775" y="910225"/>
            <a:ext cx="2691850" cy="11190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idx="4294967295" type="body"/>
          </p:nvPr>
        </p:nvSpPr>
        <p:spPr>
          <a:xfrm>
            <a:off x="4041775" y="2594900"/>
            <a:ext cx="4610700" cy="41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a strong global player in the aviation industry</a:t>
            </a:r>
            <a:endParaRPr sz="1750">
              <a:solidFill>
                <a:srgbClr val="990000"/>
              </a:solidFill>
            </a:endParaRPr>
          </a:p>
        </p:txBody>
      </p:sp>
      <p:sp>
        <p:nvSpPr>
          <p:cNvPr id="107" name="Google Shape;107;p19"/>
          <p:cNvSpPr txBox="1"/>
          <p:nvPr>
            <p:ph idx="4294967295" type="body"/>
          </p:nvPr>
        </p:nvSpPr>
        <p:spPr>
          <a:xfrm>
            <a:off x="579775" y="312300"/>
            <a:ext cx="4610700" cy="5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2500">
                <a:solidFill>
                  <a:srgbClr val="990000"/>
                </a:solidFill>
              </a:rPr>
              <a:t>Example USPs</a:t>
            </a:r>
            <a:endParaRPr sz="25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50">
              <a:solidFill>
                <a:srgbClr val="990000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9775" y="3576350"/>
            <a:ext cx="2697476" cy="1180147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9"/>
          <p:cNvSpPr txBox="1"/>
          <p:nvPr>
            <p:ph idx="4294967295" type="body"/>
          </p:nvPr>
        </p:nvSpPr>
        <p:spPr>
          <a:xfrm>
            <a:off x="4041875" y="3958525"/>
            <a:ext cx="4610700" cy="7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“</a:t>
            </a:r>
            <a:r>
              <a:rPr lang="en-GB" sz="1750">
                <a:solidFill>
                  <a:srgbClr val="990000"/>
                </a:solidFill>
              </a:rPr>
              <a:t>live the Coke side of life</a:t>
            </a:r>
            <a:r>
              <a:rPr lang="en-GB" sz="1750">
                <a:solidFill>
                  <a:srgbClr val="990000"/>
                </a:solidFill>
              </a:rPr>
              <a:t>”</a:t>
            </a:r>
            <a:endParaRPr sz="1750">
              <a:solidFill>
                <a:srgbClr val="990000"/>
              </a:solidFill>
            </a:endParaRPr>
          </a:p>
          <a:p>
            <a:pPr indent="0" lvl="0" marL="0" rtl="0" algn="ctr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-GB" sz="1750">
                <a:solidFill>
                  <a:srgbClr val="990000"/>
                </a:solidFill>
              </a:rPr>
              <a:t>(aspirational lifestyle)</a:t>
            </a:r>
            <a:endParaRPr sz="175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50">
              <a:solidFill>
                <a:srgbClr val="990000"/>
              </a:solidFill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7412925" y="455550"/>
            <a:ext cx="1325849" cy="676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idx="4294967295" type="body"/>
          </p:nvPr>
        </p:nvSpPr>
        <p:spPr>
          <a:xfrm>
            <a:off x="579775" y="312300"/>
            <a:ext cx="4610700" cy="5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-GB" sz="2500">
                <a:solidFill>
                  <a:srgbClr val="990000"/>
                </a:solidFill>
              </a:rPr>
              <a:t>Example USPs</a:t>
            </a:r>
            <a:endParaRPr sz="2500">
              <a:solidFill>
                <a:srgbClr val="99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sz="1750">
              <a:solidFill>
                <a:srgbClr val="990000"/>
              </a:solidFill>
            </a:endParaRPr>
          </a:p>
        </p:txBody>
      </p:sp>
      <p:sp>
        <p:nvSpPr>
          <p:cNvPr id="116" name="Google Shape;116;p20"/>
          <p:cNvSpPr/>
          <p:nvPr/>
        </p:nvSpPr>
        <p:spPr>
          <a:xfrm>
            <a:off x="7412925" y="455550"/>
            <a:ext cx="1325849" cy="6765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  <p:graphicFrame>
        <p:nvGraphicFramePr>
          <p:cNvPr id="117" name="Google Shape;117;p20"/>
          <p:cNvGraphicFramePr/>
          <p:nvPr/>
        </p:nvGraphicFramePr>
        <p:xfrm>
          <a:off x="579775" y="1345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{48B30FB4-71B9-4F50-8482-EB622CD48FBF}</a:tableStyleId>
              </a:tblPr>
              <a:tblGrid>
                <a:gridCol w="1797350"/>
                <a:gridCol w="2907175"/>
                <a:gridCol w="2907175"/>
              </a:tblGrid>
              <a:tr h="4960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Strapline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USP</a:t>
                      </a:r>
                      <a:endParaRPr sz="1750">
                        <a:solidFill>
                          <a:srgbClr val="990000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4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“when we come together we can do anything”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connecting people to achieve good things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788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“The Pride of Africa”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770"/>
                        <a:buFont typeface="Arial"/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a strong global player in the aviation industry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112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“Refresh your rhythm”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70"/>
                        <a:buFont typeface="Arial"/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“live the Coke side of life”</a:t>
                      </a:r>
                      <a:endParaRPr sz="1750">
                        <a:solidFill>
                          <a:srgbClr val="990000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9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770"/>
                        <a:buFont typeface="Arial"/>
                        <a:buNone/>
                      </a:pPr>
                      <a:r>
                        <a:rPr lang="en-GB" sz="1750">
                          <a:solidFill>
                            <a:srgbClr val="990000"/>
                          </a:solidFill>
                        </a:rPr>
                        <a:t>(aspirational lifestyle)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118" name="Google Shape;11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9825" y="3840125"/>
            <a:ext cx="1642752" cy="71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 rotWithShape="1">
          <a:blip r:embed="rId4">
            <a:alphaModFix/>
          </a:blip>
          <a:srcRect b="23099" l="0" r="0" t="25119"/>
          <a:stretch/>
        </p:blipFill>
        <p:spPr>
          <a:xfrm>
            <a:off x="628400" y="3037125"/>
            <a:ext cx="1642750" cy="5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 rotWithShape="1">
          <a:blip r:embed="rId5">
            <a:alphaModFix/>
          </a:blip>
          <a:srcRect b="27003" l="50799" r="0" t="29364"/>
          <a:stretch/>
        </p:blipFill>
        <p:spPr>
          <a:xfrm>
            <a:off x="786850" y="2062387"/>
            <a:ext cx="1325851" cy="551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510425" y="445025"/>
            <a:ext cx="4616400" cy="115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GB" sz="2820">
                <a:solidFill>
                  <a:srgbClr val="990000"/>
                </a:solidFill>
              </a:rPr>
              <a:t>Today’s exercises</a:t>
            </a:r>
            <a:endParaRPr sz="2820">
              <a:solidFill>
                <a:srgbClr val="990000"/>
              </a:solidFill>
            </a:endParaRPr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510425" y="2203175"/>
            <a:ext cx="8194500" cy="25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500"/>
              <a:buChar char="●"/>
            </a:pPr>
            <a:r>
              <a:rPr lang="en-GB" sz="2500">
                <a:solidFill>
                  <a:srgbClr val="990000"/>
                </a:solidFill>
              </a:rPr>
              <a:t>As a group, make a list of well known companies with their straplines. For each write down what their USP is</a:t>
            </a:r>
            <a:r>
              <a:rPr lang="en-GB" sz="2500">
                <a:solidFill>
                  <a:srgbClr val="990000"/>
                </a:solidFill>
              </a:rPr>
              <a:t>. (</a:t>
            </a:r>
            <a:r>
              <a:rPr lang="en-GB" sz="1940">
                <a:solidFill>
                  <a:srgbClr val="990000"/>
                </a:solidFill>
              </a:rPr>
              <a:t>e.g. CocaCola “refresh your rhythm”, USP = </a:t>
            </a:r>
            <a:r>
              <a:rPr lang="en-GB" sz="1940" u="sng">
                <a:solidFill>
                  <a:srgbClr val="990000"/>
                </a:solidFill>
              </a:rPr>
              <a:t>refreshing</a:t>
            </a:r>
            <a:r>
              <a:rPr lang="en-GB" sz="1940">
                <a:solidFill>
                  <a:srgbClr val="990000"/>
                </a:solidFill>
              </a:rPr>
              <a:t> drink.)</a:t>
            </a:r>
            <a:endParaRPr sz="1940">
              <a:solidFill>
                <a:srgbClr val="99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990000"/>
              </a:buClr>
              <a:buSzPts val="2500"/>
              <a:buChar char="●"/>
            </a:pPr>
            <a:r>
              <a:rPr lang="en-GB" sz="2500">
                <a:solidFill>
                  <a:srgbClr val="990000"/>
                </a:solidFill>
              </a:rPr>
              <a:t>As individuals, decide what your business USP should be.</a:t>
            </a:r>
            <a:endParaRPr sz="2500">
              <a:solidFill>
                <a:srgbClr val="990000"/>
              </a:solidFill>
            </a:endParaRPr>
          </a:p>
        </p:txBody>
      </p:sp>
      <p:sp>
        <p:nvSpPr>
          <p:cNvPr id="127" name="Google Shape;127;p21"/>
          <p:cNvSpPr/>
          <p:nvPr/>
        </p:nvSpPr>
        <p:spPr>
          <a:xfrm>
            <a:off x="6499950" y="455550"/>
            <a:ext cx="2238827" cy="1061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B6D7A8"/>
                </a:solidFill>
                <a:latin typeface="Arial"/>
              </a:rPr>
              <a:t>USP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