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31F3E3C-3B78-4422-AAFA-8340B86AB2D5}">
  <a:tblStyle styleId="{131F3E3C-3B78-4422-AAFA-8340B86AB2D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d2dca98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d2dca98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6cb53967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6cb53967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19367718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19367718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e19367718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e19367718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193677188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e19367718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19367718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e19367718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193677188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19367718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19367718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19367718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Small </a:t>
            </a:r>
            <a:r>
              <a:rPr lang="en-GB"/>
              <a:t>Business Training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2 - Getting Started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510425" y="445025"/>
            <a:ext cx="4616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Small business training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Getting started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510425" y="2203175"/>
            <a:ext cx="7758600" cy="25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Last time ...</a:t>
            </a:r>
            <a:endParaRPr sz="2700">
              <a:solidFill>
                <a:srgbClr val="990000"/>
              </a:solidFill>
            </a:endParaRPr>
          </a:p>
          <a:p>
            <a:pPr indent="-375443" lvl="0" marL="457200" rtl="0" algn="l"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T</a:t>
            </a:r>
            <a:r>
              <a:rPr lang="en-GB" sz="2500">
                <a:solidFill>
                  <a:srgbClr val="990000"/>
                </a:solidFill>
              </a:rPr>
              <a:t>he advantages and disadvantages of owning your own business.</a:t>
            </a:r>
            <a:endParaRPr sz="2500">
              <a:solidFill>
                <a:srgbClr val="990000"/>
              </a:solidFill>
            </a:endParaRPr>
          </a:p>
          <a:p>
            <a:pPr indent="-375443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The advantages and disadvantages of different businesses.</a:t>
            </a:r>
            <a:endParaRPr sz="2500">
              <a:solidFill>
                <a:srgbClr val="990000"/>
              </a:solidFill>
            </a:endParaRPr>
          </a:p>
          <a:p>
            <a:pPr indent="-375443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Selecting a business that you could do.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510425" y="445025"/>
            <a:ext cx="4616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Small business training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Getting started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510425" y="2203175"/>
            <a:ext cx="7758600" cy="25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This week</a:t>
            </a:r>
            <a:r>
              <a:rPr lang="en-GB" sz="2700">
                <a:solidFill>
                  <a:srgbClr val="990000"/>
                </a:solidFill>
              </a:rPr>
              <a:t> ...</a:t>
            </a:r>
            <a:endParaRPr sz="27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Start small.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Calculating the cost of setting up the business.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Sales or service business?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Is the business feasible?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510425" y="445025"/>
            <a:ext cx="4616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Getting Started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Start small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510425" y="2203175"/>
            <a:ext cx="7758600" cy="25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“To build a successful business you must start small and dream big” </a:t>
            </a:r>
            <a:r>
              <a:rPr lang="en-GB" sz="1300">
                <a:solidFill>
                  <a:srgbClr val="990000"/>
                </a:solidFill>
              </a:rPr>
              <a:t>Aliko Dangote</a:t>
            </a:r>
            <a:endParaRPr sz="27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Be realistic about what you need to get started.</a:t>
            </a:r>
            <a:endParaRPr sz="1300">
              <a:solidFill>
                <a:srgbClr val="990000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510425" y="445025"/>
            <a:ext cx="4616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Ge</a:t>
            </a:r>
            <a:r>
              <a:rPr lang="en-GB" sz="3020">
                <a:solidFill>
                  <a:srgbClr val="990000"/>
                </a:solidFill>
              </a:rPr>
              <a:t>t</a:t>
            </a:r>
            <a:r>
              <a:rPr lang="en-GB" sz="3020">
                <a:solidFill>
                  <a:srgbClr val="990000"/>
                </a:solidFill>
              </a:rPr>
              <a:t>ting Started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Calculating the cost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510425" y="2571750"/>
            <a:ext cx="7758600" cy="21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What (equipment) do I already have?</a:t>
            </a:r>
            <a:endParaRPr sz="27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What do I need to buy?</a:t>
            </a:r>
            <a:endParaRPr sz="27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How much will it all cost?</a:t>
            </a:r>
            <a:endParaRPr sz="2700">
              <a:solidFill>
                <a:srgbClr val="990000"/>
              </a:solidFill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510425" y="445025"/>
            <a:ext cx="52293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Getting started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Sales or service business?</a:t>
            </a:r>
            <a:endParaRPr sz="3020">
              <a:solidFill>
                <a:srgbClr val="990000"/>
              </a:solidFill>
            </a:endParaRPr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0" name="Google Shape;90;p18"/>
          <p:cNvGraphicFramePr/>
          <p:nvPr/>
        </p:nvGraphicFramePr>
        <p:xfrm>
          <a:off x="670900" y="263805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{131F3E3C-3B78-4422-AAFA-8340B86AB2D5}</a:tableStyleId>
              </a:tblPr>
              <a:tblGrid>
                <a:gridCol w="4006375"/>
                <a:gridCol w="3972675"/>
              </a:tblGrid>
              <a:tr h="594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2700" u="sng">
                          <a:solidFill>
                            <a:srgbClr val="990000"/>
                          </a:solidFill>
                        </a:rPr>
                        <a:t>Sales business</a:t>
                      </a:r>
                      <a:endParaRPr u="sng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2700" u="sng">
                          <a:solidFill>
                            <a:srgbClr val="990000"/>
                          </a:solidFill>
                        </a:rPr>
                        <a:t>Service business</a:t>
                      </a:r>
                      <a:endParaRPr u="sng"/>
                    </a:p>
                  </a:txBody>
                  <a:tcPr marT="91425" marB="91425" marR="91425" marL="91425"/>
                </a:tc>
              </a:tr>
              <a:tr h="1663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>
                          <a:solidFill>
                            <a:srgbClr val="990000"/>
                          </a:solidFill>
                        </a:rPr>
                        <a:t>People need to buy things</a:t>
                      </a:r>
                      <a:endParaRPr sz="2300">
                        <a:solidFill>
                          <a:srgbClr val="990000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-GB" sz="2300">
                          <a:solidFill>
                            <a:srgbClr val="990000"/>
                          </a:solidFill>
                        </a:rPr>
                        <a:t>Continuous demand for essentials ...</a:t>
                      </a:r>
                      <a:endParaRPr sz="2300">
                        <a:solidFill>
                          <a:srgbClr val="99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>
                          <a:solidFill>
                            <a:srgbClr val="990000"/>
                          </a:solidFill>
                        </a:rPr>
                        <a:t>Selling your skills</a:t>
                      </a:r>
                      <a:endParaRPr sz="2300">
                        <a:solidFill>
                          <a:srgbClr val="990000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>
                          <a:solidFill>
                            <a:srgbClr val="990000"/>
                          </a:solidFill>
                        </a:rPr>
                        <a:t>Low startup cost</a:t>
                      </a:r>
                      <a:endParaRPr sz="2300">
                        <a:solidFill>
                          <a:srgbClr val="990000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-GB" sz="2300">
                          <a:solidFill>
                            <a:srgbClr val="990000"/>
                          </a:solidFill>
                        </a:rPr>
                        <a:t>Flexible working ...</a:t>
                      </a:r>
                      <a:endParaRPr sz="2700">
                        <a:solidFill>
                          <a:srgbClr val="99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91" name="Google Shape;91;p18"/>
          <p:cNvSpPr txBox="1"/>
          <p:nvPr/>
        </p:nvSpPr>
        <p:spPr>
          <a:xfrm>
            <a:off x="510425" y="1764200"/>
            <a:ext cx="52293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500">
                <a:solidFill>
                  <a:srgbClr val="990000"/>
                </a:solidFill>
              </a:rPr>
              <a:t>What skills do I already have?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510425" y="445025"/>
            <a:ext cx="52626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Getting started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Calculating the start-up cost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510425" y="2571750"/>
            <a:ext cx="7758600" cy="21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What (equipment) do I already have?</a:t>
            </a:r>
            <a:endParaRPr sz="27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What do I need to buy?</a:t>
            </a:r>
            <a:endParaRPr sz="27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How much would it all cost?</a:t>
            </a:r>
            <a:endParaRPr sz="27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The start-up cost may be zero.</a:t>
            </a:r>
            <a:endParaRPr sz="2700">
              <a:solidFill>
                <a:srgbClr val="990000"/>
              </a:solidFill>
            </a:endParaRPr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510425" y="445025"/>
            <a:ext cx="4616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Getting started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Exercises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510425" y="2203175"/>
            <a:ext cx="7758600" cy="25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As a group list the advantages of a selling business and the advantages of a service business.</a:t>
            </a:r>
            <a:endParaRPr sz="2500">
              <a:solidFill>
                <a:srgbClr val="990000"/>
              </a:solidFill>
            </a:endParaRPr>
          </a:p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As individuals list the things you already have and the things you need (plus their cost) to get started.</a:t>
            </a:r>
            <a:endParaRPr sz="2500">
              <a:solidFill>
                <a:srgbClr val="990000"/>
              </a:solidFill>
            </a:endParaRPr>
          </a:p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Once you have calculated the cost decide if your business is feasible (it’s okay to change your mind).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