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8871AE9-5D32-4F00-B818-DC785130B67A}">
  <a:tblStyle styleId="{88871AE9-5D32-4F00-B818-DC785130B67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2540199d2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2540199d2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e2540199d2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e2540199d2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bb9de2b0d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bb9de2b0d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bb9de2b0d8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bb9de2b0d8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bb9de2b0d8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bb9de2b0d8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bb9de2b0d8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bb9de2b0d8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e2540199d2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e2540199d2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e2540199d2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e2540199d2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 amt="29000"/>
          </a:blip>
          <a:stretch>
            <a:fillRect/>
          </a:stretch>
        </p:blipFill>
        <p:spPr>
          <a:xfrm>
            <a:off x="1093874" y="470849"/>
            <a:ext cx="6956325" cy="42018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type="ctrTitle"/>
          </p:nvPr>
        </p:nvSpPr>
        <p:spPr>
          <a:xfrm>
            <a:off x="311700" y="744575"/>
            <a:ext cx="8520600" cy="7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-GB" sz="6000">
                <a:solidFill>
                  <a:srgbClr val="990000"/>
                </a:solidFill>
              </a:rPr>
              <a:t>Small business training</a:t>
            </a:r>
            <a:endParaRPr sz="6000"/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311713" y="16083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3 - Start-up, income and expenditure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510425" y="445025"/>
            <a:ext cx="5875500" cy="11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Small business training</a:t>
            </a:r>
            <a:endParaRPr sz="302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Start-up, income and expenditure</a:t>
            </a:r>
            <a:endParaRPr sz="3020">
              <a:solidFill>
                <a:srgbClr val="990000"/>
              </a:solidFill>
            </a:endParaRPr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510425" y="2203175"/>
            <a:ext cx="7758600" cy="250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>
                <a:solidFill>
                  <a:srgbClr val="990000"/>
                </a:solidFill>
              </a:rPr>
              <a:t>Last </a:t>
            </a:r>
            <a:r>
              <a:rPr lang="en-GB" sz="2700">
                <a:solidFill>
                  <a:srgbClr val="990000"/>
                </a:solidFill>
              </a:rPr>
              <a:t>week ...</a:t>
            </a:r>
            <a:endParaRPr sz="27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120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Start small.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Calculating the cost of setting up the business.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Sales or service business?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Is the business feasible?</a:t>
            </a:r>
            <a:endParaRPr sz="2500">
              <a:solidFill>
                <a:srgbClr val="990000"/>
              </a:solidFill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11950" y="445025"/>
            <a:ext cx="2438000" cy="147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510425" y="445025"/>
            <a:ext cx="5900400" cy="11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Small business training</a:t>
            </a:r>
            <a:endParaRPr sz="302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Start-up, income and expenditure</a:t>
            </a:r>
            <a:endParaRPr sz="3020">
              <a:solidFill>
                <a:srgbClr val="990000"/>
              </a:solidFill>
            </a:endParaRPr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510425" y="2203175"/>
            <a:ext cx="7758600" cy="250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>
                <a:solidFill>
                  <a:srgbClr val="990000"/>
                </a:solidFill>
              </a:rPr>
              <a:t>This </a:t>
            </a:r>
            <a:r>
              <a:rPr lang="en-GB" sz="2700">
                <a:solidFill>
                  <a:srgbClr val="990000"/>
                </a:solidFill>
              </a:rPr>
              <a:t>week ...</a:t>
            </a:r>
            <a:endParaRPr sz="27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120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Calculate the start-up costs</a:t>
            </a:r>
            <a:r>
              <a:rPr lang="en-GB" sz="2500">
                <a:solidFill>
                  <a:srgbClr val="990000"/>
                </a:solidFill>
              </a:rPr>
              <a:t>.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Weekly costs.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Income and expenditure.</a:t>
            </a:r>
            <a:endParaRPr sz="2500">
              <a:solidFill>
                <a:srgbClr val="990000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2500"/>
              <a:buChar char="●"/>
            </a:pPr>
            <a:r>
              <a:rPr lang="en-GB" sz="2500">
                <a:solidFill>
                  <a:srgbClr val="990000"/>
                </a:solidFill>
              </a:rPr>
              <a:t>Profit.</a:t>
            </a:r>
            <a:endParaRPr sz="2500">
              <a:solidFill>
                <a:srgbClr val="990000"/>
              </a:solidFill>
            </a:endParaRPr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11950" y="445025"/>
            <a:ext cx="2438000" cy="147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" name="Google Shape;75;p16"/>
          <p:cNvGraphicFramePr/>
          <p:nvPr/>
        </p:nvGraphicFramePr>
        <p:xfrm>
          <a:off x="1685600" y="1017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{88871AE9-5D32-4F00-B818-DC785130B67A}</a:tableStyleId>
              </a:tblPr>
              <a:tblGrid>
                <a:gridCol w="5246250"/>
                <a:gridCol w="1718325"/>
              </a:tblGrid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Item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Cost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EFEFEF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cooker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KSh 5,000.00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pan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KSh </a:t>
                      </a:r>
                      <a:r>
                        <a:rPr lang="en-GB"/>
                        <a:t>1,000.00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cups (10)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KSh </a:t>
                      </a:r>
                      <a:r>
                        <a:rPr lang="en-GB"/>
                        <a:t>1,000.00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maize flour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KSh </a:t>
                      </a:r>
                      <a:r>
                        <a:rPr lang="en-GB"/>
                        <a:t>600.00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water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KSh </a:t>
                      </a:r>
                      <a:r>
                        <a:rPr lang="en-GB"/>
                        <a:t>50.00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sugar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KSh </a:t>
                      </a:r>
                      <a:r>
                        <a:rPr lang="en-GB"/>
                        <a:t>500.00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charcoal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KSh </a:t>
                      </a:r>
                      <a:r>
                        <a:rPr lang="en-GB"/>
                        <a:t>600.00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TOTAL</a:t>
                      </a:r>
                      <a:endParaRPr b="1"/>
                    </a:p>
                  </a:txBody>
                  <a:tcPr marT="91425" marB="91425" marR="91425" marL="9142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solidFill>
                            <a:schemeClr val="dk1"/>
                          </a:solidFill>
                        </a:rPr>
                        <a:t>KSh </a:t>
                      </a:r>
                      <a:r>
                        <a:rPr b="1" lang="en-GB"/>
                        <a:t>8,750</a:t>
                      </a:r>
                      <a:r>
                        <a:rPr b="1" lang="en-GB"/>
                        <a:t>.00</a:t>
                      </a:r>
                      <a:endParaRPr b="1"/>
                    </a:p>
                  </a:txBody>
                  <a:tcPr marT="91425" marB="91425" marR="91425" marL="91425"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pic>
        <p:nvPicPr>
          <p:cNvPr id="76" name="Google Shape;76;p16"/>
          <p:cNvPicPr preferRelativeResize="0"/>
          <p:nvPr/>
        </p:nvPicPr>
        <p:blipFill rotWithShape="1">
          <a:blip r:embed="rId3">
            <a:alphaModFix/>
          </a:blip>
          <a:srcRect b="0" l="21392" r="20960" t="0"/>
          <a:stretch/>
        </p:blipFill>
        <p:spPr>
          <a:xfrm>
            <a:off x="311700" y="2853925"/>
            <a:ext cx="1207475" cy="2094675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262825"/>
            <a:ext cx="79461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Porridge shop: s</a:t>
            </a:r>
            <a:r>
              <a:rPr lang="en-GB" sz="3020">
                <a:solidFill>
                  <a:srgbClr val="990000"/>
                </a:solidFill>
              </a:rPr>
              <a:t>tart-up costs</a:t>
            </a:r>
            <a:endParaRPr sz="3020">
              <a:solidFill>
                <a:srgbClr val="99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" name="Google Shape;82;p17"/>
          <p:cNvGraphicFramePr/>
          <p:nvPr/>
        </p:nvGraphicFramePr>
        <p:xfrm>
          <a:off x="1720875" y="131178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{88871AE9-5D32-4F00-B818-DC785130B67A}</a:tableStyleId>
              </a:tblPr>
              <a:tblGrid>
                <a:gridCol w="4775850"/>
                <a:gridCol w="1694775"/>
              </a:tblGrid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Item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Cost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EFEFEF"/>
                    </a:solidFill>
                  </a:tcPr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maize flour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KSh 6</a:t>
                      </a:r>
                      <a:r>
                        <a:rPr lang="en-GB"/>
                        <a:t>00.00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water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KSh </a:t>
                      </a:r>
                      <a:r>
                        <a:rPr lang="en-GB"/>
                        <a:t>50.00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sugar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KSh </a:t>
                      </a:r>
                      <a:r>
                        <a:rPr lang="en-GB"/>
                        <a:t>500.00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962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charcoal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KSh </a:t>
                      </a:r>
                      <a:r>
                        <a:rPr lang="en-GB"/>
                        <a:t>600.00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609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TOTAL</a:t>
                      </a:r>
                      <a:endParaRPr b="1"/>
                    </a:p>
                  </a:txBody>
                  <a:tcPr marT="91425" marB="91425" marR="91425" marL="9142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KSh 1,75</a:t>
                      </a:r>
                      <a:r>
                        <a:rPr b="1" lang="en-GB"/>
                        <a:t>0.00</a:t>
                      </a:r>
                      <a:endParaRPr b="1"/>
                    </a:p>
                  </a:txBody>
                  <a:tcPr marT="91425" marB="91425" marR="91425" marL="91425"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pic>
        <p:nvPicPr>
          <p:cNvPr id="83" name="Google Shape;83;p17"/>
          <p:cNvPicPr preferRelativeResize="0"/>
          <p:nvPr/>
        </p:nvPicPr>
        <p:blipFill rotWithShape="1">
          <a:blip r:embed="rId3">
            <a:alphaModFix/>
          </a:blip>
          <a:srcRect b="0" l="21392" r="20960" t="0"/>
          <a:stretch/>
        </p:blipFill>
        <p:spPr>
          <a:xfrm>
            <a:off x="311700" y="2853925"/>
            <a:ext cx="1207475" cy="2094675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262825"/>
            <a:ext cx="79461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Porridge shop: weekly costs (expenditure)</a:t>
            </a:r>
            <a:endParaRPr sz="3020">
              <a:solidFill>
                <a:srgbClr val="99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Google Shape;89;p18"/>
          <p:cNvGraphicFramePr/>
          <p:nvPr/>
        </p:nvGraphicFramePr>
        <p:xfrm>
          <a:off x="1673850" y="131178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{88871AE9-5D32-4F00-B818-DC785130B67A}</a:tableStyleId>
              </a:tblPr>
              <a:tblGrid>
                <a:gridCol w="4833075"/>
                <a:gridCol w="1684575"/>
              </a:tblGrid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Item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EFEFEF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Weekly cost (expenditure)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KSh 1,750</a:t>
                      </a:r>
                      <a:r>
                        <a:rPr lang="en-GB"/>
                        <a:t>.00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Number of cups sold per day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50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Number of cups sold per week (50 x 7)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350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Price of a cup of porridge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KSh 10.00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Total earned per week (350 cups x KSh 10)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 KSh 3,500.00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PROFIT (income - expenditure) (3500.00 - 1750.00)</a:t>
                      </a:r>
                      <a:endParaRPr b="1"/>
                    </a:p>
                  </a:txBody>
                  <a:tcPr marT="91425" marB="91425" marR="91425" marL="9142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KSh </a:t>
                      </a:r>
                      <a:r>
                        <a:rPr b="1" lang="en-GB"/>
                        <a:t>1750.00</a:t>
                      </a:r>
                      <a:endParaRPr b="1"/>
                    </a:p>
                  </a:txBody>
                  <a:tcPr marT="91425" marB="91425" marR="91425" marL="91425"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pic>
        <p:nvPicPr>
          <p:cNvPr id="90" name="Google Shape;90;p18"/>
          <p:cNvPicPr preferRelativeResize="0"/>
          <p:nvPr/>
        </p:nvPicPr>
        <p:blipFill rotWithShape="1">
          <a:blip r:embed="rId3">
            <a:alphaModFix/>
          </a:blip>
          <a:srcRect b="0" l="21392" r="20960" t="0"/>
          <a:stretch/>
        </p:blipFill>
        <p:spPr>
          <a:xfrm>
            <a:off x="311700" y="2853925"/>
            <a:ext cx="1207475" cy="209467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8"/>
          <p:cNvSpPr txBox="1"/>
          <p:nvPr>
            <p:ph type="title"/>
          </p:nvPr>
        </p:nvSpPr>
        <p:spPr>
          <a:xfrm>
            <a:off x="311700" y="262825"/>
            <a:ext cx="79461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Porridge shop: costs and earnings</a:t>
            </a:r>
            <a:endParaRPr sz="3020">
              <a:solidFill>
                <a:srgbClr val="99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" name="Google Shape;96;p19"/>
          <p:cNvGraphicFramePr/>
          <p:nvPr/>
        </p:nvGraphicFramePr>
        <p:xfrm>
          <a:off x="1682450" y="153503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{88871AE9-5D32-4F00-B818-DC785130B67A}</a:tableStyleId>
              </a:tblPr>
              <a:tblGrid>
                <a:gridCol w="4762500"/>
                <a:gridCol w="1755150"/>
              </a:tblGrid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Item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EFEFEF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Total earned per week (income)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 KSh 3,500.00</a:t>
                      </a:r>
                      <a:endParaRPr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Total</a:t>
                      </a:r>
                      <a:r>
                        <a:rPr lang="en-GB"/>
                        <a:t> cost per week (expenditure)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KSh 1,750.00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PROFIT (income minus expenditure)</a:t>
                      </a:r>
                      <a:endParaRPr b="1"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/>
                        <a:t>KSh 1,750.00</a:t>
                      </a:r>
                      <a:endParaRPr b="1"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pic>
        <p:nvPicPr>
          <p:cNvPr id="97" name="Google Shape;97;p19"/>
          <p:cNvPicPr preferRelativeResize="0"/>
          <p:nvPr/>
        </p:nvPicPr>
        <p:blipFill rotWithShape="1">
          <a:blip r:embed="rId3">
            <a:alphaModFix/>
          </a:blip>
          <a:srcRect b="0" l="21392" r="20960" t="0"/>
          <a:stretch/>
        </p:blipFill>
        <p:spPr>
          <a:xfrm>
            <a:off x="311700" y="2853925"/>
            <a:ext cx="1207475" cy="209467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9"/>
          <p:cNvSpPr txBox="1"/>
          <p:nvPr>
            <p:ph type="title"/>
          </p:nvPr>
        </p:nvSpPr>
        <p:spPr>
          <a:xfrm>
            <a:off x="311700" y="262825"/>
            <a:ext cx="79461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Porridge shop: profit</a:t>
            </a:r>
            <a:endParaRPr sz="3020">
              <a:solidFill>
                <a:srgbClr val="99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20"/>
          <p:cNvPicPr preferRelativeResize="0"/>
          <p:nvPr/>
        </p:nvPicPr>
        <p:blipFill rotWithShape="1">
          <a:blip r:embed="rId3">
            <a:alphaModFix/>
          </a:blip>
          <a:srcRect b="0" l="21392" r="20960" t="0"/>
          <a:stretch/>
        </p:blipFill>
        <p:spPr>
          <a:xfrm>
            <a:off x="311700" y="2853925"/>
            <a:ext cx="1207475" cy="209467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0"/>
          <p:cNvSpPr txBox="1"/>
          <p:nvPr>
            <p:ph type="title"/>
          </p:nvPr>
        </p:nvSpPr>
        <p:spPr>
          <a:xfrm>
            <a:off x="311700" y="262825"/>
            <a:ext cx="79461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Porridge shop: is it viable?</a:t>
            </a:r>
            <a:endParaRPr sz="3020">
              <a:solidFill>
                <a:srgbClr val="990000"/>
              </a:solidFill>
            </a:endParaRPr>
          </a:p>
        </p:txBody>
      </p:sp>
      <p:sp>
        <p:nvSpPr>
          <p:cNvPr id="105" name="Google Shape;105;p20"/>
          <p:cNvSpPr txBox="1"/>
          <p:nvPr>
            <p:ph type="title"/>
          </p:nvPr>
        </p:nvSpPr>
        <p:spPr>
          <a:xfrm>
            <a:off x="2650425" y="1911075"/>
            <a:ext cx="5524500" cy="23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Is INCOME greater than EXPENDITURE?</a:t>
            </a:r>
            <a:endParaRPr sz="3020">
              <a:solidFill>
                <a:srgbClr val="99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020">
              <a:solidFill>
                <a:srgbClr val="99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Is the PROFIT big enough?</a:t>
            </a:r>
            <a:endParaRPr sz="3020">
              <a:solidFill>
                <a:srgbClr val="99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510425" y="445025"/>
            <a:ext cx="5900400" cy="11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Start-up, income and expenditure</a:t>
            </a:r>
            <a:endParaRPr sz="3020">
              <a:solidFill>
                <a:srgbClr val="99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3020">
                <a:solidFill>
                  <a:srgbClr val="990000"/>
                </a:solidFill>
              </a:rPr>
              <a:t>Exercises</a:t>
            </a:r>
            <a:endParaRPr sz="3020">
              <a:solidFill>
                <a:srgbClr val="990000"/>
              </a:solidFill>
            </a:endParaRPr>
          </a:p>
        </p:txBody>
      </p:sp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510425" y="2078925"/>
            <a:ext cx="7758600" cy="262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>
                <a:solidFill>
                  <a:srgbClr val="990000"/>
                </a:solidFill>
              </a:rPr>
              <a:t>This week ...</a:t>
            </a:r>
            <a:endParaRPr sz="2700">
              <a:solidFill>
                <a:srgbClr val="990000"/>
              </a:solidFill>
            </a:endParaRPr>
          </a:p>
          <a:p>
            <a:pPr indent="-351631" lvl="0" marL="457200" rtl="0" algn="l">
              <a:spcBef>
                <a:spcPts val="1200"/>
              </a:spcBef>
              <a:spcAft>
                <a:spcPts val="0"/>
              </a:spcAft>
              <a:buClr>
                <a:srgbClr val="990000"/>
              </a:buClr>
              <a:buSzPct val="100000"/>
              <a:buAutoNum type="arabicPeriod"/>
            </a:pPr>
            <a:r>
              <a:rPr lang="en-GB" sz="2500">
                <a:solidFill>
                  <a:srgbClr val="990000"/>
                </a:solidFill>
              </a:rPr>
              <a:t>As a group, choose an example business and break down the start up costs into individual parts. Is everything covered? Can any costs be reduced?</a:t>
            </a:r>
            <a:endParaRPr sz="2500">
              <a:solidFill>
                <a:srgbClr val="990000"/>
              </a:solidFill>
            </a:endParaRPr>
          </a:p>
          <a:p>
            <a:pPr indent="-351631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AutoNum type="arabicPeriod"/>
            </a:pPr>
            <a:r>
              <a:rPr lang="en-GB" sz="2500">
                <a:solidFill>
                  <a:srgbClr val="990000"/>
                </a:solidFill>
              </a:rPr>
              <a:t>As a group, estimate the weekly income and expenditure for the example business. Is it viable?</a:t>
            </a:r>
            <a:endParaRPr sz="2500">
              <a:solidFill>
                <a:srgbClr val="990000"/>
              </a:solidFill>
            </a:endParaRPr>
          </a:p>
          <a:p>
            <a:pPr indent="-351631" lvl="0" marL="457200" rtl="0" algn="l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ct val="100000"/>
              <a:buAutoNum type="arabicPeriod"/>
            </a:pPr>
            <a:r>
              <a:rPr lang="en-GB" sz="2500">
                <a:solidFill>
                  <a:srgbClr val="990000"/>
                </a:solidFill>
              </a:rPr>
              <a:t>As individuals, repeat the two exercise for your own chosen businesses.</a:t>
            </a:r>
            <a:endParaRPr sz="2500">
              <a:solidFill>
                <a:srgbClr val="990000"/>
              </a:solidFill>
            </a:endParaRPr>
          </a:p>
        </p:txBody>
      </p:sp>
      <p:pic>
        <p:nvPicPr>
          <p:cNvPr id="112" name="Google Shape;11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11950" y="445025"/>
            <a:ext cx="2438000" cy="147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