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2cadf75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2cadf75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8b0bfc12a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d8b0bfc12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8b0bfc12a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8b0bfc12a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d8b0bfc12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d8b0bfc12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8b0bfc12a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d8b0bfc12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8b0bfc12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8b0bfc12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97cf5da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c97cf5da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8b0bfc12a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8b0bfc12a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dc0f912c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dc0f912c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8b0bfc12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8b0bfc12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8b0bfc12a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8b0bfc12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8b0bfc12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8b0bfc12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8b0bfc12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8b0bfc12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dc0f912c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dc0f912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Small Business Training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9 - Growing the business (part one)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1093837" y="470849"/>
            <a:ext cx="6956325" cy="42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2"/>
          <p:cNvSpPr txBox="1"/>
          <p:nvPr/>
        </p:nvSpPr>
        <p:spPr>
          <a:xfrm>
            <a:off x="499750" y="399450"/>
            <a:ext cx="50145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accent6"/>
                </a:highlight>
              </a:rPr>
              <a:t>Question:</a:t>
            </a:r>
            <a:r>
              <a:rPr lang="en-GB" sz="3600">
                <a:solidFill>
                  <a:srgbClr val="990000"/>
                </a:solidFill>
              </a:rPr>
              <a:t> How do </a:t>
            </a:r>
            <a:r>
              <a:rPr lang="en-GB" sz="3600">
                <a:solidFill>
                  <a:srgbClr val="990000"/>
                </a:solidFill>
              </a:rPr>
              <a:t>you</a:t>
            </a:r>
            <a:r>
              <a:rPr lang="en-GB" sz="3600">
                <a:solidFill>
                  <a:srgbClr val="990000"/>
                </a:solidFill>
              </a:rPr>
              <a:t> persuade the loan company to give you a business loan?</a:t>
            </a:r>
            <a:endParaRPr sz="3600">
              <a:solidFill>
                <a:srgbClr val="990000"/>
              </a:solidFill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499750" y="2987225"/>
            <a:ext cx="8045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accent6"/>
                </a:highlight>
              </a:rPr>
              <a:t>Answer:</a:t>
            </a:r>
            <a:r>
              <a:rPr lang="en-GB" sz="3600">
                <a:solidFill>
                  <a:srgbClr val="990000"/>
                </a:solidFill>
              </a:rPr>
              <a:t> Demonstrate that you have a successful business already, and that you will be able to pay back the loan.</a:t>
            </a:r>
            <a:endParaRPr sz="36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3"/>
          <p:cNvSpPr txBox="1"/>
          <p:nvPr/>
        </p:nvSpPr>
        <p:spPr>
          <a:xfrm>
            <a:off x="499750" y="399450"/>
            <a:ext cx="5014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Use your balance sheets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28" name="Google Shape;128;p23"/>
          <p:cNvSpPr txBox="1"/>
          <p:nvPr/>
        </p:nvSpPr>
        <p:spPr>
          <a:xfrm>
            <a:off x="628225" y="1945150"/>
            <a:ext cx="5967900" cy="26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990000"/>
                </a:solidFill>
              </a:rPr>
              <a:t>Show ...</a:t>
            </a:r>
            <a:endParaRPr b="1" sz="2500">
              <a:solidFill>
                <a:srgbClr val="990000"/>
              </a:solidFill>
            </a:endParaRPr>
          </a:p>
          <a:p>
            <a:pPr indent="-375443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Actual </a:t>
            </a:r>
            <a:r>
              <a:rPr b="1" lang="en-GB" sz="2500">
                <a:solidFill>
                  <a:srgbClr val="990000"/>
                </a:solidFill>
              </a:rPr>
              <a:t>weekly income</a:t>
            </a:r>
            <a:endParaRPr b="1" sz="2500">
              <a:solidFill>
                <a:srgbClr val="990000"/>
              </a:solidFill>
            </a:endParaRPr>
          </a:p>
          <a:p>
            <a:pPr indent="-37544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Actual weekly expenses</a:t>
            </a:r>
            <a:endParaRPr b="1" sz="2500">
              <a:solidFill>
                <a:srgbClr val="990000"/>
              </a:solidFill>
            </a:endParaRPr>
          </a:p>
          <a:p>
            <a:pPr indent="-37544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Actual weekly long term savings (for major purchases / emergencies)</a:t>
            </a:r>
            <a:endParaRPr b="1" sz="2500">
              <a:solidFill>
                <a:srgbClr val="990000"/>
              </a:solidFill>
            </a:endParaRPr>
          </a:p>
          <a:p>
            <a:pPr indent="-37544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b="1" lang="en-GB" sz="2500">
                <a:solidFill>
                  <a:srgbClr val="990000"/>
                </a:solidFill>
              </a:rPr>
              <a:t>Actual weekly personal wage</a:t>
            </a:r>
            <a:endParaRPr b="1" sz="25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4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Also</a:t>
            </a: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 ...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35" name="Google Shape;135;p24"/>
          <p:cNvSpPr txBox="1"/>
          <p:nvPr/>
        </p:nvSpPr>
        <p:spPr>
          <a:xfrm>
            <a:off x="499750" y="1780200"/>
            <a:ext cx="80451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</a:rPr>
              <a:t>How much money do you have in your long term savings pot?</a:t>
            </a:r>
            <a:endParaRPr sz="36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000">
                <a:solidFill>
                  <a:srgbClr val="990000"/>
                </a:solidFill>
              </a:rPr>
              <a:t>(Demonstrating that you CAN save will help your loan proposal).</a:t>
            </a:r>
            <a:endParaRPr i="1" sz="30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5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Next</a:t>
            </a: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 week ...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42" name="Google Shape;142;p25"/>
          <p:cNvSpPr/>
          <p:nvPr/>
        </p:nvSpPr>
        <p:spPr>
          <a:xfrm>
            <a:off x="625225" y="1675975"/>
            <a:ext cx="3760200" cy="28830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Current situation</a:t>
            </a:r>
            <a:endParaRPr sz="3000">
              <a:solidFill>
                <a:srgbClr val="660000"/>
              </a:solidFill>
            </a:endParaRPr>
          </a:p>
        </p:txBody>
      </p:sp>
      <p:sp>
        <p:nvSpPr>
          <p:cNvPr id="143" name="Google Shape;143;p25"/>
          <p:cNvSpPr/>
          <p:nvPr/>
        </p:nvSpPr>
        <p:spPr>
          <a:xfrm>
            <a:off x="4867675" y="1683825"/>
            <a:ext cx="3760200" cy="28830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  <a:effectLst>
            <a:outerShdw blurRad="1428750" rotWithShape="0" algn="bl" dist="114300">
              <a:schemeClr val="accent6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Future plan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R.O.I.</a:t>
            </a:r>
            <a:endParaRPr sz="30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6"/>
          <p:cNvSpPr txBox="1"/>
          <p:nvPr/>
        </p:nvSpPr>
        <p:spPr>
          <a:xfrm>
            <a:off x="499750" y="399450"/>
            <a:ext cx="501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  <a:highlight>
                  <a:schemeClr val="lt1"/>
                </a:highlight>
              </a:rPr>
              <a:t>Exercises:</a:t>
            </a:r>
            <a:endParaRPr sz="36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499750" y="1867000"/>
            <a:ext cx="81492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As a group, make a list of things that would persuade a loan company to give you a loan.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000"/>
              <a:buAutoNum type="arabicPeriod"/>
            </a:pPr>
            <a:r>
              <a:rPr lang="en-GB" sz="3000">
                <a:solidFill>
                  <a:srgbClr val="990000"/>
                </a:solidFill>
                <a:highlight>
                  <a:schemeClr val="lt1"/>
                </a:highlight>
              </a:rPr>
              <a:t>As individuals, write out your current ACTUAL balance sheets, plus the amount currently in your long term savings pot. </a:t>
            </a:r>
            <a:endParaRPr sz="3000">
              <a:solidFill>
                <a:srgbClr val="99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990000"/>
                </a:solidFill>
              </a:rPr>
              <a:t>Recap of our first 8 lessons</a:t>
            </a:r>
            <a:endParaRPr sz="2820">
              <a:solidFill>
                <a:srgbClr val="990000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510425" y="1554825"/>
            <a:ext cx="7790100" cy="314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Introduction (want to be a business owner?)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Startup (start small, cost to get going)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Income and expenditure (running costs)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Managing money (money pots, wage)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Balance sheets (keeping track of all the money)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Managing risk (avoiding disaster)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The business plan (putting it all together)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AutoNum type="arabicPeriod"/>
            </a:pPr>
            <a:r>
              <a:rPr lang="en-GB" sz="2500">
                <a:solidFill>
                  <a:srgbClr val="990000"/>
                </a:solidFill>
              </a:rPr>
              <a:t>Unique selling point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990000"/>
                </a:solidFill>
              </a:rPr>
              <a:t>How to expand your business</a:t>
            </a:r>
            <a:endParaRPr sz="2820">
              <a:solidFill>
                <a:srgbClr val="990000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510425" y="1554825"/>
            <a:ext cx="7790100" cy="314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Business (loan) proposal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Investing (time, experience and money)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Adapting and diversifying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Customer service and experience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Competition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Adding value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Marketing and advertising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Public relations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Sales and sales management</a:t>
            </a:r>
            <a:endParaRPr sz="2500">
              <a:solidFill>
                <a:srgbClr val="990000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●"/>
            </a:pPr>
            <a:r>
              <a:rPr lang="en-GB" sz="2500">
                <a:solidFill>
                  <a:srgbClr val="990000"/>
                </a:solidFill>
              </a:rPr>
              <a:t>Building resilience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GB" sz="2820">
                <a:solidFill>
                  <a:srgbClr val="990000"/>
                </a:solidFill>
              </a:rPr>
              <a:t>How to expand your business</a:t>
            </a:r>
            <a:endParaRPr sz="2820">
              <a:solidFill>
                <a:srgbClr val="990000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703375" y="1997275"/>
            <a:ext cx="77025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990000"/>
                </a:solidFill>
              </a:rPr>
              <a:t>To expand, you may need more money than you currently have in your long term savings pot, so you can either:</a:t>
            </a:r>
            <a:endParaRPr sz="24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99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Char char="●"/>
            </a:pPr>
            <a:r>
              <a:rPr lang="en-GB" sz="2400">
                <a:solidFill>
                  <a:srgbClr val="990000"/>
                </a:solidFill>
              </a:rPr>
              <a:t>Wait until you have saved enough money, or</a:t>
            </a:r>
            <a:endParaRPr sz="2400">
              <a:solidFill>
                <a:srgbClr val="99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Char char="●"/>
            </a:pPr>
            <a:r>
              <a:rPr lang="en-GB" sz="2400">
                <a:solidFill>
                  <a:srgbClr val="990000"/>
                </a:solidFill>
              </a:rPr>
              <a:t>Apply for a business loan.</a:t>
            </a:r>
            <a:endParaRPr sz="24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990000"/>
                </a:solidFill>
              </a:rPr>
              <a:t>Question:</a:t>
            </a:r>
            <a:endParaRPr sz="2820">
              <a:solidFill>
                <a:srgbClr val="990000"/>
              </a:solidFill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703375" y="1997275"/>
            <a:ext cx="77025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</a:rPr>
              <a:t>If you were to agree to lend money to someone, what would you want to know about them?</a:t>
            </a:r>
            <a:endParaRPr sz="36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510425" y="445025"/>
            <a:ext cx="832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990000"/>
                </a:solidFill>
              </a:rPr>
              <a:t>Answer</a:t>
            </a:r>
            <a:r>
              <a:rPr lang="en-GB" sz="2820">
                <a:solidFill>
                  <a:srgbClr val="990000"/>
                </a:solidFill>
              </a:rPr>
              <a:t>:</a:t>
            </a:r>
            <a:endParaRPr sz="2820">
              <a:solidFill>
                <a:srgbClr val="990000"/>
              </a:solidFill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703375" y="2448825"/>
            <a:ext cx="7702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</a:rPr>
              <a:t>Can they pay the loan back?</a:t>
            </a:r>
            <a:endParaRPr sz="36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990000"/>
                </a:solidFill>
              </a:rPr>
              <a:t>WHEN can they pay it back?</a:t>
            </a:r>
            <a:endParaRPr sz="36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/>
          <p:nvPr/>
        </p:nvSpPr>
        <p:spPr>
          <a:xfrm>
            <a:off x="517125" y="2448825"/>
            <a:ext cx="8062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990000"/>
                </a:solidFill>
              </a:rPr>
              <a:t>If YOU want a business loan ...</a:t>
            </a:r>
            <a:endParaRPr sz="30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990000"/>
                </a:solidFill>
              </a:rPr>
              <a:t>YOU need to show that you can pay back the money, and</a:t>
            </a:r>
            <a:endParaRPr sz="30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990000"/>
                </a:solidFill>
              </a:rPr>
              <a:t>you need to be sure WHEN you can pay it back</a:t>
            </a:r>
            <a:endParaRPr sz="3000">
              <a:solidFill>
                <a:srgbClr val="990000"/>
              </a:solidFill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7125" y="304800"/>
            <a:ext cx="1822422" cy="2144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510425" y="445025"/>
            <a:ext cx="4935900" cy="1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W</a:t>
            </a:r>
            <a:r>
              <a:rPr lang="en-GB" sz="3020">
                <a:solidFill>
                  <a:srgbClr val="990000"/>
                </a:solidFill>
              </a:rPr>
              <a:t>riting a business (loan) proposal</a:t>
            </a:r>
            <a:endParaRPr sz="3020">
              <a:solidFill>
                <a:srgbClr val="990000"/>
              </a:solidFill>
            </a:endParaRPr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0"/>
          <p:cNvSpPr/>
          <p:nvPr/>
        </p:nvSpPr>
        <p:spPr>
          <a:xfrm>
            <a:off x="625225" y="2092775"/>
            <a:ext cx="3760200" cy="24663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Current situation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rgbClr val="660000"/>
                </a:solidFill>
              </a:rPr>
              <a:t>(how is your business doing now?)</a:t>
            </a:r>
            <a:endParaRPr sz="1700">
              <a:solidFill>
                <a:srgbClr val="660000"/>
              </a:solidFill>
            </a:endParaRPr>
          </a:p>
        </p:txBody>
      </p:sp>
      <p:sp>
        <p:nvSpPr>
          <p:cNvPr id="106" name="Google Shape;106;p20"/>
          <p:cNvSpPr/>
          <p:nvPr/>
        </p:nvSpPr>
        <p:spPr>
          <a:xfrm>
            <a:off x="4867675" y="2092775"/>
            <a:ext cx="3760200" cy="2474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Future plan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R.O.I.</a:t>
            </a:r>
            <a:endParaRPr sz="30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510425" y="445025"/>
            <a:ext cx="4935900" cy="1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Writing a business (loan) proposal</a:t>
            </a:r>
            <a:endParaRPr sz="3020">
              <a:solidFill>
                <a:srgbClr val="990000"/>
              </a:solidFill>
            </a:endParaRPr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288" y="229050"/>
            <a:ext cx="33242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1"/>
          <p:cNvSpPr/>
          <p:nvPr/>
        </p:nvSpPr>
        <p:spPr>
          <a:xfrm>
            <a:off x="4867675" y="2092775"/>
            <a:ext cx="3760200" cy="2474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Future plan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R.O.I.</a:t>
            </a:r>
            <a:endParaRPr sz="3000">
              <a:solidFill>
                <a:srgbClr val="660000"/>
              </a:solidFill>
            </a:endParaRPr>
          </a:p>
        </p:txBody>
      </p:sp>
      <p:sp>
        <p:nvSpPr>
          <p:cNvPr id="114" name="Google Shape;114;p21"/>
          <p:cNvSpPr/>
          <p:nvPr/>
        </p:nvSpPr>
        <p:spPr>
          <a:xfrm>
            <a:off x="625225" y="2084875"/>
            <a:ext cx="3760200" cy="24741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660000"/>
            </a:solidFill>
            <a:prstDash val="solid"/>
            <a:round/>
            <a:headEnd len="sm" w="sm" type="none"/>
            <a:tailEnd len="sm" w="sm" type="none"/>
          </a:ln>
          <a:effectLst>
            <a:outerShdw blurRad="1014413" rotWithShape="0" algn="bl" dist="47625">
              <a:schemeClr val="accent6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rgbClr val="660000"/>
                </a:solidFill>
              </a:rPr>
              <a:t>Business proposal</a:t>
            </a:r>
            <a:endParaRPr sz="31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660000"/>
                </a:solidFill>
              </a:rPr>
              <a:t>Current situation</a:t>
            </a:r>
            <a:endParaRPr sz="30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700">
                <a:solidFill>
                  <a:srgbClr val="660000"/>
                </a:solidFill>
              </a:rPr>
              <a:t>(how is your business doing now?)</a:t>
            </a:r>
            <a:endParaRPr sz="30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