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embeddedFontLst>
    <p:embeddedFont>
      <p:font typeface="Corsiva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54E7681-DEBD-4231-891A-42A86CC59490}">
  <a:tblStyle styleId="{054E7681-DEBD-4231-891A-42A86CC594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Corsiva-regular.fntdata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Corsiva-italic.fntdata"/><Relationship Id="rId25" Type="http://schemas.openxmlformats.org/officeDocument/2006/relationships/font" Target="fonts/Corsiva-bold.fntdata"/><Relationship Id="rId27" Type="http://schemas.openxmlformats.org/officeDocument/2006/relationships/font" Target="fonts/Corsiva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3f0ba08f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3f0ba08f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97cf5dac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c97cf5dac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97cf5dac1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97cf5dac1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c97cf5dac1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c97cf5dac1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97cf5dac1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c97cf5dac1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3f0ba08fc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e3f0ba08fc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97cf5dac1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97cf5dac1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c97cf5dac1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c97cf5dac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e3f0ba08fc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e3f0ba08fc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3f0ba08fc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3f0ba08fc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3f0ba08fc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3f0ba08fc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97cf5da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97cf5da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97cf5dac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97cf5dac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3f0ba08fc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3f0ba08fc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97cf5dac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97cf5dac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97cf5dac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97cf5dac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c97cf5dac1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c97cf5dac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Small Business Training</a:t>
            </a:r>
            <a:endParaRPr>
              <a:solidFill>
                <a:srgbClr val="783F04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1093874" y="470849"/>
            <a:ext cx="6956325" cy="42018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6 - Managing risk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p22"/>
          <p:cNvGraphicFramePr/>
          <p:nvPr/>
        </p:nvGraphicFramePr>
        <p:xfrm>
          <a:off x="983925" y="1344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{054E7681-DEBD-4231-891A-42A86CC59490}</a:tableStyleId>
              </a:tblPr>
              <a:tblGrid>
                <a:gridCol w="2652750"/>
                <a:gridCol w="2652750"/>
                <a:gridCol w="825375"/>
                <a:gridCol w="1108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Risk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Mitigation (Action)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Impact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Theft of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Make sure you lock up the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Theft of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Buy extra security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Fire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Save money for emergencies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Price of materials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Buy from more than one supplier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Medium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Rainy season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Provide cover for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Low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Earthquake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Save money for emergencies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Hign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18" name="Google Shape;11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7800" y="232600"/>
            <a:ext cx="1154500" cy="103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2"/>
          <p:cNvSpPr txBox="1"/>
          <p:nvPr>
            <p:ph type="title"/>
          </p:nvPr>
        </p:nvSpPr>
        <p:spPr>
          <a:xfrm>
            <a:off x="525600" y="149150"/>
            <a:ext cx="5900400" cy="10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Risk assessment and plan</a:t>
            </a:r>
            <a:endParaRPr sz="242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490125"/>
            <a:ext cx="5295000" cy="31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For each risk, estimate how likely it is to happen (Low/Medium/High).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Examples: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Theft - Medium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Fire - Low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Price of materials - Medium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Rainy season - High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Earthquake - Low</a:t>
            </a:r>
            <a:endParaRPr sz="2500">
              <a:solidFill>
                <a:srgbClr val="990000"/>
              </a:solidFill>
            </a:endParaRPr>
          </a:p>
        </p:txBody>
      </p:sp>
      <p:sp>
        <p:nvSpPr>
          <p:cNvPr id="125" name="Google Shape;125;p23"/>
          <p:cNvSpPr txBox="1"/>
          <p:nvPr>
            <p:ph type="title"/>
          </p:nvPr>
        </p:nvSpPr>
        <p:spPr>
          <a:xfrm>
            <a:off x="525600" y="149150"/>
            <a:ext cx="5900400" cy="10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Estimate the likelihood</a:t>
            </a:r>
            <a:endParaRPr sz="2420">
              <a:solidFill>
                <a:srgbClr val="990000"/>
              </a:solidFill>
            </a:endParaRPr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525" y="445025"/>
            <a:ext cx="1867775" cy="167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Google Shape;131;p24"/>
          <p:cNvGraphicFramePr/>
          <p:nvPr/>
        </p:nvGraphicFramePr>
        <p:xfrm>
          <a:off x="983925" y="1344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{054E7681-DEBD-4231-891A-42A86CC59490}</a:tableStyleId>
              </a:tblPr>
              <a:tblGrid>
                <a:gridCol w="2652750"/>
                <a:gridCol w="2652750"/>
                <a:gridCol w="841075"/>
                <a:gridCol w="10923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Risk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Mitigation (Action)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Impact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Likelihood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Theft of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Make sure you lock up the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Medium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Theft of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Buy extra security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Medium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Fire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Save money for emergencies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Low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Price of materials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Buy from more than one supplier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Medium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Medium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Rainy season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Provide cover for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Low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Earthquake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Save money for emergencies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Low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2" name="Google Shape;132;p24"/>
          <p:cNvSpPr txBox="1"/>
          <p:nvPr>
            <p:ph type="title"/>
          </p:nvPr>
        </p:nvSpPr>
        <p:spPr>
          <a:xfrm>
            <a:off x="525600" y="149150"/>
            <a:ext cx="5900400" cy="10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Risk assessment and plan</a:t>
            </a:r>
            <a:endParaRPr sz="2420">
              <a:solidFill>
                <a:srgbClr val="990000"/>
              </a:solidFill>
            </a:endParaRPr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7800" y="232600"/>
            <a:ext cx="1154500" cy="103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525600" y="1520475"/>
            <a:ext cx="5295000" cy="31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Your plan for each risk will depend on what the impact is and how likely it is to happen.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Focus on risks that are most likely to happen.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Not all risks will need you to spend money to mitigate them.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For some risks you will just need money saved (contingency) to help if they happen.</a:t>
            </a:r>
            <a:endParaRPr sz="2500">
              <a:solidFill>
                <a:srgbClr val="990000"/>
              </a:solidFill>
            </a:endParaRPr>
          </a:p>
        </p:txBody>
      </p:sp>
      <p:sp>
        <p:nvSpPr>
          <p:cNvPr id="139" name="Google Shape;139;p25"/>
          <p:cNvSpPr txBox="1"/>
          <p:nvPr>
            <p:ph type="title"/>
          </p:nvPr>
        </p:nvSpPr>
        <p:spPr>
          <a:xfrm>
            <a:off x="525600" y="149150"/>
            <a:ext cx="5900400" cy="10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Analysis</a:t>
            </a:r>
            <a:endParaRPr sz="2420">
              <a:solidFill>
                <a:srgbClr val="990000"/>
              </a:solidFill>
            </a:endParaRPr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525" y="445025"/>
            <a:ext cx="1867775" cy="167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Google Shape;145;p26"/>
          <p:cNvGraphicFramePr/>
          <p:nvPr/>
        </p:nvGraphicFramePr>
        <p:xfrm>
          <a:off x="983925" y="1344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{054E7681-DEBD-4231-891A-42A86CC59490}</a:tableStyleId>
              </a:tblPr>
              <a:tblGrid>
                <a:gridCol w="2652750"/>
                <a:gridCol w="2652750"/>
                <a:gridCol w="841075"/>
                <a:gridCol w="10923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Risk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Mitigation (Action)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Impact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Likelihood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Theft of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Make sure you lock up the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Medium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Theft of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Buy extra security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Medium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Fire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Save money for emergencies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Low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Price of materials increase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Buy from more than one supplier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Medium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Medium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Rainy season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Provide cover for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Low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Earthquake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Save money for emergencies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High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Low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6" name="Google Shape;146;p26"/>
          <p:cNvSpPr txBox="1"/>
          <p:nvPr>
            <p:ph type="title"/>
          </p:nvPr>
        </p:nvSpPr>
        <p:spPr>
          <a:xfrm>
            <a:off x="525600" y="149150"/>
            <a:ext cx="5900400" cy="10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Risk assessment and plan</a:t>
            </a:r>
            <a:endParaRPr sz="2420">
              <a:solidFill>
                <a:srgbClr val="990000"/>
              </a:solidFill>
            </a:endParaRPr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7800" y="232600"/>
            <a:ext cx="1154500" cy="103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1206875" y="1767600"/>
            <a:ext cx="5295000" cy="2849700"/>
          </a:xfrm>
          <a:prstGeom prst="rect">
            <a:avLst/>
          </a:prstGeom>
          <a:solidFill>
            <a:srgbClr val="FCE5CD"/>
          </a:solidFill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 u="sng">
                <a:solidFill>
                  <a:srgbClr val="990000"/>
                </a:solidFill>
              </a:rPr>
              <a:t>Think</a:t>
            </a:r>
            <a:r>
              <a:rPr b="1" lang="en-GB" sz="5000">
                <a:solidFill>
                  <a:srgbClr val="990000"/>
                </a:solidFill>
              </a:rPr>
              <a:t> </a:t>
            </a:r>
            <a:r>
              <a:rPr b="1" lang="en-GB" sz="5000">
                <a:solidFill>
                  <a:srgbClr val="990000"/>
                </a:solidFill>
              </a:rPr>
              <a:t>about</a:t>
            </a:r>
            <a:r>
              <a:rPr b="1" lang="en-GB" sz="5000">
                <a:solidFill>
                  <a:srgbClr val="990000"/>
                </a:solidFill>
              </a:rPr>
              <a:t> what might happen</a:t>
            </a:r>
            <a:endParaRPr b="1" sz="50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rgbClr val="990000"/>
                </a:solidFill>
                <a:latin typeface="Corsiva"/>
                <a:ea typeface="Corsiva"/>
                <a:cs typeface="Corsiva"/>
                <a:sym typeface="Corsiva"/>
              </a:rPr>
              <a:t>and</a:t>
            </a:r>
            <a:endParaRPr sz="5000">
              <a:solidFill>
                <a:srgbClr val="990000"/>
              </a:solidFill>
              <a:latin typeface="Corsiva"/>
              <a:ea typeface="Corsiva"/>
              <a:cs typeface="Corsiva"/>
              <a:sym typeface="Corsiva"/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5000" u="sng">
                <a:solidFill>
                  <a:srgbClr val="990000"/>
                </a:solidFill>
              </a:rPr>
              <a:t>Plan</a:t>
            </a:r>
            <a:r>
              <a:rPr b="1" lang="en-GB" sz="5000">
                <a:solidFill>
                  <a:srgbClr val="990000"/>
                </a:solidFill>
              </a:rPr>
              <a:t> for the future</a:t>
            </a:r>
            <a:endParaRPr b="1" sz="5000">
              <a:solidFill>
                <a:srgbClr val="990000"/>
              </a:solidFill>
            </a:endParaRPr>
          </a:p>
        </p:txBody>
      </p:sp>
      <p:sp>
        <p:nvSpPr>
          <p:cNvPr id="153" name="Google Shape;153;p27"/>
          <p:cNvSpPr txBox="1"/>
          <p:nvPr>
            <p:ph type="title"/>
          </p:nvPr>
        </p:nvSpPr>
        <p:spPr>
          <a:xfrm>
            <a:off x="525600" y="149150"/>
            <a:ext cx="5900400" cy="10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In summary ...</a:t>
            </a:r>
            <a:endParaRPr sz="2420">
              <a:solidFill>
                <a:srgbClr val="990000"/>
              </a:solidFill>
            </a:endParaRPr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525" y="445025"/>
            <a:ext cx="1867775" cy="167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Google Shape;159;p28"/>
          <p:cNvGraphicFramePr/>
          <p:nvPr/>
        </p:nvGraphicFramePr>
        <p:xfrm>
          <a:off x="983925" y="1693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{054E7681-DEBD-4231-891A-42A86CC59490}</a:tableStyleId>
              </a:tblPr>
              <a:tblGrid>
                <a:gridCol w="2652750"/>
                <a:gridCol w="2652750"/>
                <a:gridCol w="841075"/>
                <a:gridCol w="10923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Risk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Mitigation (Action)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Impact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Likelihood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60" name="Google Shape;16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7800" y="232600"/>
            <a:ext cx="1154500" cy="103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8"/>
          <p:cNvSpPr txBox="1"/>
          <p:nvPr>
            <p:ph type="title"/>
          </p:nvPr>
        </p:nvSpPr>
        <p:spPr>
          <a:xfrm>
            <a:off x="525600" y="149150"/>
            <a:ext cx="6916500" cy="12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Exercise 1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020">
                <a:solidFill>
                  <a:srgbClr val="990000"/>
                </a:solidFill>
              </a:rPr>
              <a:t>As a group, write a risk plan for the example business from the last lesson.</a:t>
            </a:r>
            <a:endParaRPr sz="182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" name="Google Shape;166;p29"/>
          <p:cNvGraphicFramePr/>
          <p:nvPr/>
        </p:nvGraphicFramePr>
        <p:xfrm>
          <a:off x="983925" y="1693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{054E7681-DEBD-4231-891A-42A86CC59490}</a:tableStyleId>
              </a:tblPr>
              <a:tblGrid>
                <a:gridCol w="2652750"/>
                <a:gridCol w="2652750"/>
                <a:gridCol w="841075"/>
                <a:gridCol w="10923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Risk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Mitigation (Action)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Impact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Likelihood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67" name="Google Shape;16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7800" y="232600"/>
            <a:ext cx="1154500" cy="103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9"/>
          <p:cNvSpPr txBox="1"/>
          <p:nvPr>
            <p:ph type="title"/>
          </p:nvPr>
        </p:nvSpPr>
        <p:spPr>
          <a:xfrm>
            <a:off x="525600" y="149150"/>
            <a:ext cx="6916500" cy="120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Exercise 2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020">
                <a:solidFill>
                  <a:srgbClr val="990000"/>
                </a:solidFill>
              </a:rPr>
              <a:t>As </a:t>
            </a:r>
            <a:r>
              <a:rPr lang="en-GB" sz="2020">
                <a:solidFill>
                  <a:srgbClr val="990000"/>
                </a:solidFill>
              </a:rPr>
              <a:t>individuals</a:t>
            </a:r>
            <a:r>
              <a:rPr lang="en-GB" sz="2020">
                <a:solidFill>
                  <a:srgbClr val="990000"/>
                </a:solidFill>
              </a:rPr>
              <a:t>, write a risk plan for your own business.</a:t>
            </a:r>
            <a:endParaRPr sz="182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Last time </a:t>
            </a:r>
            <a:r>
              <a:rPr lang="en-GB" sz="2700">
                <a:solidFill>
                  <a:srgbClr val="990000"/>
                </a:solidFill>
              </a:rPr>
              <a:t>...</a:t>
            </a:r>
            <a:endParaRPr sz="27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Developed our money pots into balance sheets.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Wrote balance sheets for your own businesses.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10425" y="2203175"/>
            <a:ext cx="46179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This </a:t>
            </a:r>
            <a:r>
              <a:rPr lang="en-GB" sz="2700">
                <a:solidFill>
                  <a:srgbClr val="990000"/>
                </a:solidFill>
              </a:rPr>
              <a:t>week ...</a:t>
            </a:r>
            <a:endParaRPr sz="27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What is risk?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How do we identify risk?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How do we mitigate risk?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Risk assessment and plan.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3100" y="445025"/>
            <a:ext cx="2424450" cy="217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1025375" y="1964850"/>
            <a:ext cx="5530500" cy="2690400"/>
          </a:xfrm>
          <a:prstGeom prst="rect">
            <a:avLst/>
          </a:prstGeom>
          <a:solidFill>
            <a:srgbClr val="FCE5CD"/>
          </a:solidFill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Risk is</a:t>
            </a:r>
            <a:r>
              <a:rPr lang="en-GB" sz="2500">
                <a:solidFill>
                  <a:srgbClr val="990000"/>
                </a:solidFill>
              </a:rPr>
              <a:t> … </a:t>
            </a:r>
            <a:r>
              <a:rPr b="1" lang="en-GB" sz="2500">
                <a:solidFill>
                  <a:srgbClr val="990000"/>
                </a:solidFill>
              </a:rPr>
              <a:t>anything</a:t>
            </a:r>
            <a:r>
              <a:rPr lang="en-GB" sz="2500">
                <a:solidFill>
                  <a:srgbClr val="990000"/>
                </a:solidFill>
              </a:rPr>
              <a:t> that might have a </a:t>
            </a:r>
            <a:r>
              <a:rPr b="1" lang="en-GB" sz="2500">
                <a:solidFill>
                  <a:srgbClr val="990000"/>
                </a:solidFill>
              </a:rPr>
              <a:t>negative impact</a:t>
            </a:r>
            <a:r>
              <a:rPr lang="en-GB" sz="2500">
                <a:solidFill>
                  <a:srgbClr val="990000"/>
                </a:solidFill>
              </a:rPr>
              <a:t> on your business.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-GB" sz="2500">
                <a:solidFill>
                  <a:srgbClr val="990000"/>
                </a:solidFill>
              </a:rPr>
              <a:t>Managing risk</a:t>
            </a:r>
            <a:r>
              <a:rPr lang="en-GB" sz="2500">
                <a:solidFill>
                  <a:srgbClr val="990000"/>
                </a:solidFill>
              </a:rPr>
              <a:t> … is being </a:t>
            </a:r>
            <a:r>
              <a:rPr b="1" lang="en-GB" sz="2500">
                <a:solidFill>
                  <a:srgbClr val="990000"/>
                </a:solidFill>
              </a:rPr>
              <a:t>prepared</a:t>
            </a:r>
            <a:r>
              <a:rPr lang="en-GB" sz="2500">
                <a:solidFill>
                  <a:srgbClr val="990000"/>
                </a:solidFill>
              </a:rPr>
              <a:t> by doing things to </a:t>
            </a:r>
            <a:r>
              <a:rPr b="1" lang="en-GB" sz="2500">
                <a:solidFill>
                  <a:srgbClr val="990000"/>
                </a:solidFill>
              </a:rPr>
              <a:t>reduce</a:t>
            </a:r>
            <a:r>
              <a:rPr lang="en-GB" sz="2500">
                <a:solidFill>
                  <a:srgbClr val="990000"/>
                </a:solidFill>
              </a:rPr>
              <a:t> the negative impact of the risk.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525" y="445025"/>
            <a:ext cx="1867775" cy="16734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What is risk?</a:t>
            </a:r>
            <a:endParaRPr sz="262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684150"/>
            <a:ext cx="5295000" cy="29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Make a list of all the things that might be a problem for your business, both now and in the </a:t>
            </a:r>
            <a:r>
              <a:rPr lang="en-GB" sz="2500">
                <a:solidFill>
                  <a:srgbClr val="990000"/>
                </a:solidFill>
              </a:rPr>
              <a:t>future</a:t>
            </a:r>
            <a:r>
              <a:rPr lang="en-GB" sz="2500">
                <a:solidFill>
                  <a:srgbClr val="990000"/>
                </a:solidFill>
              </a:rPr>
              <a:t>.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Examples: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Theft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Fire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Price of materials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Earthquake</a:t>
            </a:r>
            <a:endParaRPr sz="2500">
              <a:solidFill>
                <a:srgbClr val="990000"/>
              </a:solidFill>
            </a:endParaRPr>
          </a:p>
        </p:txBody>
      </p:sp>
      <p:sp>
        <p:nvSpPr>
          <p:cNvPr id="83" name="Google Shape;83;p17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Identify the</a:t>
            </a:r>
            <a:r>
              <a:rPr lang="en-GB" sz="2620">
                <a:solidFill>
                  <a:srgbClr val="990000"/>
                </a:solidFill>
              </a:rPr>
              <a:t> risks</a:t>
            </a:r>
            <a:endParaRPr sz="2620">
              <a:solidFill>
                <a:srgbClr val="990000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525" y="445025"/>
            <a:ext cx="1867775" cy="167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1985875" y="2844850"/>
            <a:ext cx="5096400" cy="1155600"/>
          </a:xfrm>
          <a:prstGeom prst="rect">
            <a:avLst/>
          </a:prstGeom>
          <a:solidFill>
            <a:srgbClr val="FCE5CD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How do we reduce the negative impact of the risk?</a:t>
            </a:r>
            <a:endParaRPr sz="2500">
              <a:solidFill>
                <a:srgbClr val="990000"/>
              </a:solidFill>
            </a:endParaRPr>
          </a:p>
        </p:txBody>
      </p:sp>
      <p:sp>
        <p:nvSpPr>
          <p:cNvPr id="90" name="Google Shape;90;p18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Mitigation</a:t>
            </a:r>
            <a:endParaRPr sz="2620">
              <a:solidFill>
                <a:srgbClr val="990000"/>
              </a:solidFill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525" y="445025"/>
            <a:ext cx="1867775" cy="167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510425" y="1752425"/>
            <a:ext cx="5801400" cy="286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For each risk, plan what action you can take to avoid or reduce the impact of that risk</a:t>
            </a:r>
            <a:r>
              <a:rPr lang="en-GB" sz="2500">
                <a:solidFill>
                  <a:srgbClr val="990000"/>
                </a:solidFill>
              </a:rPr>
              <a:t>.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Examples: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Make sure your stock is locked up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Buy extra security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Save for emergencies (long-term money pot) 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Buy materials from different suppliers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525" y="445025"/>
            <a:ext cx="1867775" cy="16734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Mitigate </a:t>
            </a:r>
            <a:r>
              <a:rPr lang="en-GB" sz="2620">
                <a:solidFill>
                  <a:srgbClr val="990000"/>
                </a:solidFill>
              </a:rPr>
              <a:t>the risks</a:t>
            </a:r>
            <a:endParaRPr sz="262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20"/>
          <p:cNvGraphicFramePr/>
          <p:nvPr/>
        </p:nvGraphicFramePr>
        <p:xfrm>
          <a:off x="983925" y="1344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{054E7681-DEBD-4231-891A-42A86CC59490}</a:tableStyleId>
              </a:tblPr>
              <a:tblGrid>
                <a:gridCol w="2652750"/>
                <a:gridCol w="2652750"/>
                <a:gridCol w="770400"/>
                <a:gridCol w="11630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Risk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990000"/>
                          </a:solidFill>
                        </a:rPr>
                        <a:t>Mitigation (Action)</a:t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Theft of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Make sure you lock up the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Theft of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Buy extra security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Fire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Save money for emergencies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Price of materials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Buy from more than one supplier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Rainy season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Provide cover for stock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Earthquake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rgbClr val="990000"/>
                          </a:solidFill>
                        </a:rPr>
                        <a:t>Save </a:t>
                      </a:r>
                      <a:r>
                        <a:rPr lang="en-GB">
                          <a:solidFill>
                            <a:srgbClr val="990000"/>
                          </a:solidFill>
                        </a:rPr>
                        <a:t>money</a:t>
                      </a:r>
                      <a:r>
                        <a:rPr lang="en-GB">
                          <a:solidFill>
                            <a:srgbClr val="990000"/>
                          </a:solidFill>
                        </a:rPr>
                        <a:t> for emergencies</a:t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99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4" name="Google Shape;104;p20"/>
          <p:cNvSpPr txBox="1"/>
          <p:nvPr>
            <p:ph type="title"/>
          </p:nvPr>
        </p:nvSpPr>
        <p:spPr>
          <a:xfrm>
            <a:off x="525600" y="149150"/>
            <a:ext cx="5900400" cy="10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2620">
                <a:solidFill>
                  <a:srgbClr val="990000"/>
                </a:solidFill>
              </a:rPr>
              <a:t>Risk assessment and plan</a:t>
            </a:r>
            <a:endParaRPr sz="2420">
              <a:solidFill>
                <a:srgbClr val="990000"/>
              </a:solidFill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7800" y="232600"/>
            <a:ext cx="1154500" cy="103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490125"/>
            <a:ext cx="5295000" cy="31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For each risk, estimate what the impact will be if it happens (Low/Medium/High).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Examples: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Theft - High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Fire - High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Price of materials - Medium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Rainy season - Low</a:t>
            </a:r>
            <a:endParaRPr sz="2500">
              <a:solidFill>
                <a:srgbClr val="990000"/>
              </a:solidFill>
            </a:endParaRPr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Earthquake - High</a:t>
            </a:r>
            <a:endParaRPr sz="2500">
              <a:solidFill>
                <a:srgbClr val="990000"/>
              </a:solidFill>
            </a:endParaRPr>
          </a:p>
        </p:txBody>
      </p:sp>
      <p:sp>
        <p:nvSpPr>
          <p:cNvPr id="111" name="Google Shape;111;p21"/>
          <p:cNvSpPr txBox="1"/>
          <p:nvPr>
            <p:ph type="title"/>
          </p:nvPr>
        </p:nvSpPr>
        <p:spPr>
          <a:xfrm>
            <a:off x="525600" y="149150"/>
            <a:ext cx="5900400" cy="10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Managing risk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620">
                <a:solidFill>
                  <a:srgbClr val="990000"/>
                </a:solidFill>
              </a:rPr>
              <a:t>Estimate the impact</a:t>
            </a:r>
            <a:endParaRPr sz="2420">
              <a:solidFill>
                <a:srgbClr val="990000"/>
              </a:solidFill>
            </a:endParaRPr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4525" y="445025"/>
            <a:ext cx="1867775" cy="167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