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2dca98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2dca98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d60b59f3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d60b59f3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18fb4977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18fb4977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18fb4977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18fb4977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d2dca988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d2dca988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d60b59f3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d60b59f3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d60b59f3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d60b59f3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d60b59f3b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d60b59f3b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d60b59f3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d60b59f3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18fb4977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18fb4977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</a:t>
            </a:r>
            <a:r>
              <a:rPr lang="en-GB">
                <a:solidFill>
                  <a:srgbClr val="783F04"/>
                </a:solidFill>
              </a:rPr>
              <a:t>Business Training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4 - Managing money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74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311700" y="30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individual </a:t>
            </a:r>
            <a:r>
              <a:rPr lang="en-GB">
                <a:solidFill>
                  <a:srgbClr val="783F04"/>
                </a:solidFill>
              </a:rPr>
              <a:t>exercise</a:t>
            </a:r>
            <a:r>
              <a:rPr lang="en-GB">
                <a:solidFill>
                  <a:srgbClr val="783F04"/>
                </a:solidFill>
              </a:rPr>
              <a:t> </a:t>
            </a:r>
            <a:endParaRPr>
              <a:solidFill>
                <a:srgbClr val="783F04"/>
              </a:solidFill>
            </a:endParaRPr>
          </a:p>
        </p:txBody>
      </p:sp>
      <p:grpSp>
        <p:nvGrpSpPr>
          <p:cNvPr id="169" name="Google Shape;169;p22"/>
          <p:cNvGrpSpPr/>
          <p:nvPr/>
        </p:nvGrpSpPr>
        <p:grpSpPr>
          <a:xfrm>
            <a:off x="998326" y="1568726"/>
            <a:ext cx="7147350" cy="1260099"/>
            <a:chOff x="998326" y="1568726"/>
            <a:chExt cx="7147350" cy="1260099"/>
          </a:xfrm>
        </p:grpSpPr>
        <p:pic>
          <p:nvPicPr>
            <p:cNvPr id="170" name="Google Shape;170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358850" y="1568850"/>
              <a:ext cx="1786825" cy="12599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1" name="Google Shape;171;p22"/>
            <p:cNvGrpSpPr/>
            <p:nvPr/>
          </p:nvGrpSpPr>
          <p:grpSpPr>
            <a:xfrm>
              <a:off x="998326" y="1568726"/>
              <a:ext cx="7014655" cy="1259974"/>
              <a:chOff x="998314" y="1017730"/>
              <a:chExt cx="7014655" cy="1811088"/>
            </a:xfrm>
          </p:grpSpPr>
          <p:pic>
            <p:nvPicPr>
              <p:cNvPr id="172" name="Google Shape;172;p22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98314" y="1017730"/>
                <a:ext cx="1786837" cy="18110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3" name="Google Shape;173;p22"/>
              <p:cNvPicPr preferRelativeResize="0"/>
              <p:nvPr/>
            </p:nvPicPr>
            <p:blipFill rotWithShape="1">
              <a:blip r:embed="rId4">
                <a:alphaModFix/>
              </a:blip>
              <a:srcRect b="-1145" l="8034" r="27944" t="14384"/>
              <a:stretch/>
            </p:blipFill>
            <p:spPr>
              <a:xfrm>
                <a:off x="1145324" y="1214746"/>
                <a:ext cx="1494600" cy="1294800"/>
              </a:xfrm>
              <a:prstGeom prst="ellipse">
                <a:avLst/>
              </a:prstGeom>
              <a:noFill/>
              <a:ln>
                <a:noFill/>
              </a:ln>
            </p:spPr>
          </p:pic>
          <p:grpSp>
            <p:nvGrpSpPr>
              <p:cNvPr id="174" name="Google Shape;174;p22"/>
              <p:cNvGrpSpPr/>
              <p:nvPr/>
            </p:nvGrpSpPr>
            <p:grpSpPr>
              <a:xfrm>
                <a:off x="3678583" y="1017730"/>
                <a:ext cx="1786837" cy="1811088"/>
                <a:chOff x="2785158" y="1017730"/>
                <a:chExt cx="1786837" cy="1811088"/>
              </a:xfrm>
            </p:grpSpPr>
            <p:pic>
              <p:nvPicPr>
                <p:cNvPr id="175" name="Google Shape;175;p22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2785158" y="1017730"/>
                  <a:ext cx="1786837" cy="1811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6" name="Google Shape;176;p22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 b="-1145" l="8034" r="27944" t="14384"/>
                <a:stretch/>
              </p:blipFill>
              <p:spPr>
                <a:xfrm>
                  <a:off x="2949990" y="1214746"/>
                  <a:ext cx="1494600" cy="1294800"/>
                </a:xfrm>
                <a:prstGeom prst="ellipse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77" name="Google Shape;177;p22"/>
              <p:cNvPicPr preferRelativeResize="0"/>
              <p:nvPr/>
            </p:nvPicPr>
            <p:blipFill rotWithShape="1">
              <a:blip r:embed="rId4">
                <a:alphaModFix/>
              </a:blip>
              <a:srcRect b="-1145" l="8034" r="27944" t="14384"/>
              <a:stretch/>
            </p:blipFill>
            <p:spPr>
              <a:xfrm>
                <a:off x="6518369" y="1214746"/>
                <a:ext cx="1494600" cy="12948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78" name="Google Shape;178;p22"/>
          <p:cNvSpPr txBox="1"/>
          <p:nvPr/>
        </p:nvSpPr>
        <p:spPr>
          <a:xfrm>
            <a:off x="330150" y="880325"/>
            <a:ext cx="8483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660000"/>
                </a:solidFill>
              </a:rPr>
              <a:t>For your chosen business, write down what things should be covered by each money pot and say how much money per week you would put into each pot.</a:t>
            </a:r>
            <a:endParaRPr/>
          </a:p>
        </p:txBody>
      </p:sp>
      <p:sp>
        <p:nvSpPr>
          <p:cNvPr id="179" name="Google Shape;179;p22"/>
          <p:cNvSpPr txBox="1"/>
          <p:nvPr/>
        </p:nvSpPr>
        <p:spPr>
          <a:xfrm>
            <a:off x="998325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</a:t>
            </a:r>
            <a:r>
              <a:rPr lang="en-GB">
                <a:solidFill>
                  <a:srgbClr val="783F04"/>
                </a:solidFill>
              </a:rPr>
              <a:t>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80" name="Google Shape;180;p22"/>
          <p:cNvSpPr txBox="1"/>
          <p:nvPr/>
        </p:nvSpPr>
        <p:spPr>
          <a:xfrm>
            <a:off x="3680100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</a:t>
            </a:r>
            <a:r>
              <a:rPr lang="en-GB">
                <a:solidFill>
                  <a:srgbClr val="783F04"/>
                </a:solidFill>
              </a:rPr>
              <a:t>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81" name="Google Shape;181;p22"/>
          <p:cNvSpPr txBox="1"/>
          <p:nvPr/>
        </p:nvSpPr>
        <p:spPr>
          <a:xfrm>
            <a:off x="6361875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money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Last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Calculate the start-up costs.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Weekly costs.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Income and expenditure.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Profit.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money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Managing all your business money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Idea of money pots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1145324" y="1214746"/>
            <a:ext cx="1494651" cy="1294677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79" name="Google Shape;79;p16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80" name="Google Shape;80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6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51" cy="1294677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82" name="Google Shape;82;p16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51" cy="1294677"/>
          </a:xfrm>
          <a:prstGeom prst="ellipse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1042825" y="2865275"/>
            <a:ext cx="163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745188" y="2865275"/>
            <a:ext cx="163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6447550" y="2865275"/>
            <a:ext cx="163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1145324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94" name="Google Shape;94;p17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95" name="Google Shape;95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7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97" name="Google Shape;97;p17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998325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electricity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shop rent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raw materials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678575" y="2865275"/>
            <a:ext cx="1786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replace tools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new stock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emergencies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new equipment</a:t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business growth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6358850" y="2865275"/>
            <a:ext cx="1786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living expenses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medical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783F04"/>
                </a:solidFill>
              </a:rPr>
              <a:t>* entertainment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poultry farming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1145324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09" name="Google Shape;109;p18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110" name="Google Shape;110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8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112" name="Google Shape;112;p18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/>
        </p:nvSpPr>
        <p:spPr>
          <a:xfrm>
            <a:off x="998325" y="2865275"/>
            <a:ext cx="17868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chicken food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housing rent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3678575" y="2865275"/>
            <a:ext cx="1786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replace dead chickens</a:t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more chickens</a:t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more water tins</a:t>
            </a:r>
            <a:endParaRPr>
              <a:solidFill>
                <a:srgbClr val="783F04"/>
              </a:solidFill>
            </a:endParaRPr>
          </a:p>
          <a:p>
            <a:pPr indent="-179999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bigger housing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6358850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food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drink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accomodation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transport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entertainment 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medical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milk vending machine (ATM)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1145324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24" name="Google Shape;124;p19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125" name="Google Shape;125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9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127" name="Google Shape;127;p19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8" name="Google Shape;128;p19"/>
          <p:cNvSpPr txBox="1"/>
          <p:nvPr/>
        </p:nvSpPr>
        <p:spPr>
          <a:xfrm>
            <a:off x="998325" y="2865275"/>
            <a:ext cx="1786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room rental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milk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electricity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3678575" y="2865275"/>
            <a:ext cx="1786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theft of milk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ATM repairs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replacement ATM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spoiled milk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another ATM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6358850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food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drink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accomodation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transport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entertainment 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medical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selling juice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314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846" y="1017730"/>
            <a:ext cx="1786837" cy="181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1145324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39" name="Google Shape;139;p20"/>
          <p:cNvGrpSpPr/>
          <p:nvPr/>
        </p:nvGrpSpPr>
        <p:grpSpPr>
          <a:xfrm>
            <a:off x="3678583" y="1017730"/>
            <a:ext cx="1786837" cy="1811088"/>
            <a:chOff x="2785158" y="1017730"/>
            <a:chExt cx="1786837" cy="1811088"/>
          </a:xfrm>
        </p:grpSpPr>
        <p:pic>
          <p:nvPicPr>
            <p:cNvPr id="140" name="Google Shape;140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85158" y="1017730"/>
              <a:ext cx="1786837" cy="181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20"/>
            <p:cNvPicPr preferRelativeResize="0"/>
            <p:nvPr/>
          </p:nvPicPr>
          <p:blipFill rotWithShape="1">
            <a:blip r:embed="rId4">
              <a:alphaModFix/>
            </a:blip>
            <a:srcRect b="-1145" l="8034" r="27944" t="14384"/>
            <a:stretch/>
          </p:blipFill>
          <p:spPr>
            <a:xfrm>
              <a:off x="2949990" y="1214746"/>
              <a:ext cx="1494600" cy="12948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142" name="Google Shape;142;p20"/>
          <p:cNvPicPr preferRelativeResize="0"/>
          <p:nvPr/>
        </p:nvPicPr>
        <p:blipFill rotWithShape="1">
          <a:blip r:embed="rId4">
            <a:alphaModFix/>
          </a:blip>
          <a:srcRect b="-1145" l="8034" r="27944" t="14384"/>
          <a:stretch/>
        </p:blipFill>
        <p:spPr>
          <a:xfrm>
            <a:off x="6518369" y="1214746"/>
            <a:ext cx="1494600" cy="1294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98325" y="2865275"/>
            <a:ext cx="1786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</a:t>
            </a:r>
            <a:r>
              <a:rPr lang="en-GB">
                <a:solidFill>
                  <a:srgbClr val="783F04"/>
                </a:solidFill>
              </a:rPr>
              <a:t>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electricity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fruit (mangoes)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cups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laundry (coat)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3678575" y="2865275"/>
            <a:ext cx="1928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theft of fruit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theft of blender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bad fruit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replacement blender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new white coat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fridge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6358850" y="2865275"/>
            <a:ext cx="1786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</a:t>
            </a:r>
            <a:r>
              <a:rPr lang="en-GB">
                <a:solidFill>
                  <a:srgbClr val="783F04"/>
                </a:solidFill>
              </a:rPr>
              <a:t>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food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drink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accomodation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transport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entertainment 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medical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311700" y="30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Money pots - group exercise </a:t>
            </a:r>
            <a:endParaRPr>
              <a:solidFill>
                <a:srgbClr val="783F04"/>
              </a:solidFill>
            </a:endParaRPr>
          </a:p>
        </p:txBody>
      </p:sp>
      <p:grpSp>
        <p:nvGrpSpPr>
          <p:cNvPr id="151" name="Google Shape;151;p21"/>
          <p:cNvGrpSpPr/>
          <p:nvPr/>
        </p:nvGrpSpPr>
        <p:grpSpPr>
          <a:xfrm>
            <a:off x="998326" y="1568726"/>
            <a:ext cx="7147350" cy="1260099"/>
            <a:chOff x="998326" y="1568726"/>
            <a:chExt cx="7147350" cy="1260099"/>
          </a:xfrm>
        </p:grpSpPr>
        <p:pic>
          <p:nvPicPr>
            <p:cNvPr id="152" name="Google Shape;152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358850" y="1568850"/>
              <a:ext cx="1786825" cy="12599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3" name="Google Shape;153;p21"/>
            <p:cNvGrpSpPr/>
            <p:nvPr/>
          </p:nvGrpSpPr>
          <p:grpSpPr>
            <a:xfrm>
              <a:off x="998326" y="1568726"/>
              <a:ext cx="7014655" cy="1259974"/>
              <a:chOff x="998314" y="1017730"/>
              <a:chExt cx="7014655" cy="1811088"/>
            </a:xfrm>
          </p:grpSpPr>
          <p:pic>
            <p:nvPicPr>
              <p:cNvPr id="154" name="Google Shape;154;p21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98314" y="1017730"/>
                <a:ext cx="1786837" cy="18110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21"/>
              <p:cNvPicPr preferRelativeResize="0"/>
              <p:nvPr/>
            </p:nvPicPr>
            <p:blipFill rotWithShape="1">
              <a:blip r:embed="rId4">
                <a:alphaModFix/>
              </a:blip>
              <a:srcRect b="-1145" l="8034" r="27944" t="14384"/>
              <a:stretch/>
            </p:blipFill>
            <p:spPr>
              <a:xfrm>
                <a:off x="1145324" y="1214746"/>
                <a:ext cx="1494600" cy="1294800"/>
              </a:xfrm>
              <a:prstGeom prst="ellipse">
                <a:avLst/>
              </a:prstGeom>
              <a:noFill/>
              <a:ln>
                <a:noFill/>
              </a:ln>
            </p:spPr>
          </p:pic>
          <p:grpSp>
            <p:nvGrpSpPr>
              <p:cNvPr id="156" name="Google Shape;156;p21"/>
              <p:cNvGrpSpPr/>
              <p:nvPr/>
            </p:nvGrpSpPr>
            <p:grpSpPr>
              <a:xfrm>
                <a:off x="3678583" y="1017730"/>
                <a:ext cx="1786837" cy="1811088"/>
                <a:chOff x="2785158" y="1017730"/>
                <a:chExt cx="1786837" cy="1811088"/>
              </a:xfrm>
            </p:grpSpPr>
            <p:pic>
              <p:nvPicPr>
                <p:cNvPr id="157" name="Google Shape;157;p21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2785158" y="1017730"/>
                  <a:ext cx="1786837" cy="1811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8" name="Google Shape;158;p21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 b="-1145" l="8034" r="27944" t="14384"/>
                <a:stretch/>
              </p:blipFill>
              <p:spPr>
                <a:xfrm>
                  <a:off x="2949990" y="1214746"/>
                  <a:ext cx="1494600" cy="1294800"/>
                </a:xfrm>
                <a:prstGeom prst="ellipse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59" name="Google Shape;159;p21"/>
              <p:cNvPicPr preferRelativeResize="0"/>
              <p:nvPr/>
            </p:nvPicPr>
            <p:blipFill rotWithShape="1">
              <a:blip r:embed="rId4">
                <a:alphaModFix/>
              </a:blip>
              <a:srcRect b="-1145" l="8034" r="27944" t="14384"/>
              <a:stretch/>
            </p:blipFill>
            <p:spPr>
              <a:xfrm>
                <a:off x="6518369" y="1214746"/>
                <a:ext cx="1494600" cy="12948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60" name="Google Shape;160;p21"/>
          <p:cNvSpPr txBox="1"/>
          <p:nvPr/>
        </p:nvSpPr>
        <p:spPr>
          <a:xfrm>
            <a:off x="330150" y="880325"/>
            <a:ext cx="8483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660000"/>
                </a:solidFill>
              </a:rPr>
              <a:t>As a group, think of a business and </a:t>
            </a:r>
            <a:r>
              <a:rPr lang="en-GB">
                <a:solidFill>
                  <a:srgbClr val="660000"/>
                </a:solidFill>
              </a:rPr>
              <a:t>write down what things should be covered by each money pot and say how much money per week you would put into each pot.</a:t>
            </a:r>
            <a:endParaRPr/>
          </a:p>
        </p:txBody>
      </p:sp>
      <p:sp>
        <p:nvSpPr>
          <p:cNvPr id="161" name="Google Shape;161;p21"/>
          <p:cNvSpPr txBox="1"/>
          <p:nvPr/>
        </p:nvSpPr>
        <p:spPr>
          <a:xfrm>
            <a:off x="998325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running costs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3680100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Long term costs / savings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6361875" y="2992550"/>
            <a:ext cx="17838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Weekly personal income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 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*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Total KSh _______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(per week)</a:t>
            </a:r>
            <a:endParaRPr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