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bd2dca988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bd2dca988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bd60b59f3b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bd60b59f3b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e18fb49776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e18fb4977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e18fb49776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e18fb49776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bd2dca988e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bd2dca988e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bd60b59f3b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bd60b59f3b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bd60b59f3b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bd60b59f3b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bd60b59f3b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bd60b59f3b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bd60b59f3b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bd60b59f3b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e18fb49776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e18fb49776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Relationship Id="rId4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Relationship Id="rId4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Relationship Id="rId4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Relationship Id="rId4" Type="http://schemas.openxmlformats.org/officeDocument/2006/relationships/image" Target="../media/image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Relationship Id="rId4" Type="http://schemas.openxmlformats.org/officeDocument/2006/relationships/image" Target="../media/image3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Relationship Id="rId4" Type="http://schemas.openxmlformats.org/officeDocument/2006/relationships/image" Target="../media/image3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Small </a:t>
            </a:r>
            <a:r>
              <a:rPr lang="en-GB">
                <a:solidFill>
                  <a:srgbClr val="783F04"/>
                </a:solidFill>
              </a:rPr>
              <a:t>Business Training</a:t>
            </a:r>
            <a:endParaRPr>
              <a:solidFill>
                <a:srgbClr val="783F04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4 - Managing money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 amt="29000"/>
          </a:blip>
          <a:stretch>
            <a:fillRect/>
          </a:stretch>
        </p:blipFill>
        <p:spPr>
          <a:xfrm>
            <a:off x="1093874" y="470849"/>
            <a:ext cx="6956325" cy="420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2"/>
          <p:cNvSpPr txBox="1"/>
          <p:nvPr>
            <p:ph type="title"/>
          </p:nvPr>
        </p:nvSpPr>
        <p:spPr>
          <a:xfrm>
            <a:off x="311700" y="307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Money pots - individual </a:t>
            </a:r>
            <a:r>
              <a:rPr lang="en-GB">
                <a:solidFill>
                  <a:srgbClr val="783F04"/>
                </a:solidFill>
              </a:rPr>
              <a:t>exercise</a:t>
            </a:r>
            <a:r>
              <a:rPr lang="en-GB">
                <a:solidFill>
                  <a:srgbClr val="783F04"/>
                </a:solidFill>
              </a:rPr>
              <a:t> </a:t>
            </a:r>
            <a:endParaRPr>
              <a:solidFill>
                <a:srgbClr val="783F04"/>
              </a:solidFill>
            </a:endParaRPr>
          </a:p>
        </p:txBody>
      </p:sp>
      <p:grpSp>
        <p:nvGrpSpPr>
          <p:cNvPr id="169" name="Google Shape;169;p22"/>
          <p:cNvGrpSpPr/>
          <p:nvPr/>
        </p:nvGrpSpPr>
        <p:grpSpPr>
          <a:xfrm>
            <a:off x="998326" y="1568726"/>
            <a:ext cx="7147350" cy="1260099"/>
            <a:chOff x="998326" y="1568726"/>
            <a:chExt cx="7147350" cy="1260099"/>
          </a:xfrm>
        </p:grpSpPr>
        <p:pic>
          <p:nvPicPr>
            <p:cNvPr id="170" name="Google Shape;170;p2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358850" y="1568850"/>
              <a:ext cx="1786825" cy="125997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71" name="Google Shape;171;p22"/>
            <p:cNvGrpSpPr/>
            <p:nvPr/>
          </p:nvGrpSpPr>
          <p:grpSpPr>
            <a:xfrm>
              <a:off x="998326" y="1568726"/>
              <a:ext cx="7014655" cy="1259974"/>
              <a:chOff x="998314" y="1017730"/>
              <a:chExt cx="7014655" cy="1811088"/>
            </a:xfrm>
          </p:grpSpPr>
          <p:pic>
            <p:nvPicPr>
              <p:cNvPr id="172" name="Google Shape;172;p22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998314" y="1017730"/>
                <a:ext cx="1786837" cy="181108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73" name="Google Shape;173;p22"/>
              <p:cNvPicPr preferRelativeResize="0"/>
              <p:nvPr/>
            </p:nvPicPr>
            <p:blipFill rotWithShape="1">
              <a:blip r:embed="rId4">
                <a:alphaModFix/>
              </a:blip>
              <a:srcRect b="-1145" l="8034" r="27944" t="14384"/>
              <a:stretch/>
            </p:blipFill>
            <p:spPr>
              <a:xfrm>
                <a:off x="1145324" y="1214746"/>
                <a:ext cx="1494600" cy="1294800"/>
              </a:xfrm>
              <a:prstGeom prst="ellipse">
                <a:avLst/>
              </a:prstGeom>
              <a:noFill/>
              <a:ln>
                <a:noFill/>
              </a:ln>
            </p:spPr>
          </p:pic>
          <p:grpSp>
            <p:nvGrpSpPr>
              <p:cNvPr id="174" name="Google Shape;174;p22"/>
              <p:cNvGrpSpPr/>
              <p:nvPr/>
            </p:nvGrpSpPr>
            <p:grpSpPr>
              <a:xfrm>
                <a:off x="3678583" y="1017730"/>
                <a:ext cx="1786837" cy="1811088"/>
                <a:chOff x="2785158" y="1017730"/>
                <a:chExt cx="1786837" cy="1811088"/>
              </a:xfrm>
            </p:grpSpPr>
            <p:pic>
              <p:nvPicPr>
                <p:cNvPr id="175" name="Google Shape;175;p22"/>
                <p:cNvPicPr preferRelativeResize="0"/>
                <p:nvPr/>
              </p:nvPicPr>
              <p:blipFill>
                <a:blip r:embed="rId3">
                  <a:alphaModFix/>
                </a:blip>
                <a:stretch>
                  <a:fillRect/>
                </a:stretch>
              </p:blipFill>
              <p:spPr>
                <a:xfrm>
                  <a:off x="2785158" y="1017730"/>
                  <a:ext cx="1786837" cy="1811088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176" name="Google Shape;176;p22"/>
                <p:cNvPicPr preferRelativeResize="0"/>
                <p:nvPr/>
              </p:nvPicPr>
              <p:blipFill rotWithShape="1">
                <a:blip r:embed="rId4">
                  <a:alphaModFix/>
                </a:blip>
                <a:srcRect b="-1145" l="8034" r="27944" t="14384"/>
                <a:stretch/>
              </p:blipFill>
              <p:spPr>
                <a:xfrm>
                  <a:off x="2949990" y="1214746"/>
                  <a:ext cx="1494600" cy="1294800"/>
                </a:xfrm>
                <a:prstGeom prst="ellipse">
                  <a:avLst/>
                </a:prstGeom>
                <a:noFill/>
                <a:ln>
                  <a:noFill/>
                </a:ln>
              </p:spPr>
            </p:pic>
          </p:grpSp>
          <p:pic>
            <p:nvPicPr>
              <p:cNvPr id="177" name="Google Shape;177;p22"/>
              <p:cNvPicPr preferRelativeResize="0"/>
              <p:nvPr/>
            </p:nvPicPr>
            <p:blipFill rotWithShape="1">
              <a:blip r:embed="rId4">
                <a:alphaModFix/>
              </a:blip>
              <a:srcRect b="-1145" l="8034" r="27944" t="14384"/>
              <a:stretch/>
            </p:blipFill>
            <p:spPr>
              <a:xfrm>
                <a:off x="6518369" y="1214746"/>
                <a:ext cx="1494600" cy="1294800"/>
              </a:xfrm>
              <a:prstGeom prst="ellipse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78" name="Google Shape;178;p22"/>
          <p:cNvSpPr txBox="1"/>
          <p:nvPr/>
        </p:nvSpPr>
        <p:spPr>
          <a:xfrm>
            <a:off x="330150" y="880325"/>
            <a:ext cx="84837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660000"/>
                </a:solidFill>
              </a:rPr>
              <a:t>For your chosen business, write down what things should be covered by each money pot and say how much money per week you would put into each pot.</a:t>
            </a:r>
            <a:endParaRPr/>
          </a:p>
        </p:txBody>
      </p:sp>
      <p:sp>
        <p:nvSpPr>
          <p:cNvPr id="179" name="Google Shape;179;p22"/>
          <p:cNvSpPr txBox="1"/>
          <p:nvPr/>
        </p:nvSpPr>
        <p:spPr>
          <a:xfrm>
            <a:off x="998325" y="2992550"/>
            <a:ext cx="1783800" cy="1908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Weekly r</a:t>
            </a:r>
            <a:r>
              <a:rPr lang="en-GB">
                <a:solidFill>
                  <a:srgbClr val="783F04"/>
                </a:solidFill>
              </a:rPr>
              <a:t>unning costs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Total KSh </a:t>
            </a:r>
            <a:r>
              <a:rPr lang="en-GB">
                <a:solidFill>
                  <a:srgbClr val="783F04"/>
                </a:solidFill>
              </a:rPr>
              <a:t>_______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(per week)</a:t>
            </a:r>
            <a:endParaRPr>
              <a:solidFill>
                <a:srgbClr val="783F04"/>
              </a:solidFill>
            </a:endParaRPr>
          </a:p>
        </p:txBody>
      </p:sp>
      <p:sp>
        <p:nvSpPr>
          <p:cNvPr id="180" name="Google Shape;180;p22"/>
          <p:cNvSpPr txBox="1"/>
          <p:nvPr/>
        </p:nvSpPr>
        <p:spPr>
          <a:xfrm>
            <a:off x="3680100" y="2992550"/>
            <a:ext cx="1783800" cy="1908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Long term</a:t>
            </a:r>
            <a:r>
              <a:rPr lang="en-GB">
                <a:solidFill>
                  <a:srgbClr val="783F04"/>
                </a:solidFill>
              </a:rPr>
              <a:t> costs / savings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Total KSh _______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(per week)</a:t>
            </a:r>
            <a:endParaRPr>
              <a:solidFill>
                <a:srgbClr val="783F04"/>
              </a:solidFill>
            </a:endParaRPr>
          </a:p>
        </p:txBody>
      </p:sp>
      <p:sp>
        <p:nvSpPr>
          <p:cNvPr id="181" name="Google Shape;181;p22"/>
          <p:cNvSpPr txBox="1"/>
          <p:nvPr/>
        </p:nvSpPr>
        <p:spPr>
          <a:xfrm>
            <a:off x="6361875" y="2992550"/>
            <a:ext cx="1783800" cy="1908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Weekly personal income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Total KSh _______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(per week)</a:t>
            </a:r>
            <a:endParaRPr>
              <a:solidFill>
                <a:srgbClr val="783F04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510425" y="445025"/>
            <a:ext cx="5900400" cy="115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020">
                <a:solidFill>
                  <a:srgbClr val="990000"/>
                </a:solidFill>
              </a:rPr>
              <a:t>Small business training</a:t>
            </a:r>
            <a:endParaRPr sz="3020">
              <a:solidFill>
                <a:srgbClr val="99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020">
                <a:solidFill>
                  <a:srgbClr val="990000"/>
                </a:solidFill>
              </a:rPr>
              <a:t>Managing money</a:t>
            </a:r>
            <a:endParaRPr sz="3020">
              <a:solidFill>
                <a:srgbClr val="990000"/>
              </a:solidFill>
            </a:endParaRPr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510425" y="2203175"/>
            <a:ext cx="7758600" cy="250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700">
                <a:solidFill>
                  <a:srgbClr val="990000"/>
                </a:solidFill>
              </a:rPr>
              <a:t>Last </a:t>
            </a:r>
            <a:r>
              <a:rPr lang="en-GB" sz="2700">
                <a:solidFill>
                  <a:srgbClr val="990000"/>
                </a:solidFill>
              </a:rPr>
              <a:t>week ...</a:t>
            </a:r>
            <a:endParaRPr sz="2700">
              <a:solidFill>
                <a:srgbClr val="990000"/>
              </a:solidFill>
            </a:endParaRPr>
          </a:p>
          <a:p>
            <a:pPr indent="-387350" lvl="0" marL="457200" rtl="0" algn="l">
              <a:spcBef>
                <a:spcPts val="1200"/>
              </a:spcBef>
              <a:spcAft>
                <a:spcPts val="0"/>
              </a:spcAft>
              <a:buClr>
                <a:srgbClr val="990000"/>
              </a:buClr>
              <a:buSzPts val="2500"/>
              <a:buChar char="●"/>
            </a:pPr>
            <a:r>
              <a:rPr lang="en-GB" sz="2500">
                <a:solidFill>
                  <a:srgbClr val="990000"/>
                </a:solidFill>
              </a:rPr>
              <a:t>Calculate the start-up costs.</a:t>
            </a:r>
            <a:endParaRPr sz="2500">
              <a:solidFill>
                <a:srgbClr val="990000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500"/>
              <a:buChar char="●"/>
            </a:pPr>
            <a:r>
              <a:rPr lang="en-GB" sz="2500">
                <a:solidFill>
                  <a:srgbClr val="990000"/>
                </a:solidFill>
              </a:rPr>
              <a:t>Weekly costs.</a:t>
            </a:r>
            <a:endParaRPr sz="2500">
              <a:solidFill>
                <a:srgbClr val="990000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500"/>
              <a:buChar char="●"/>
            </a:pPr>
            <a:r>
              <a:rPr lang="en-GB" sz="2500">
                <a:solidFill>
                  <a:srgbClr val="990000"/>
                </a:solidFill>
              </a:rPr>
              <a:t>Income and expenditure.</a:t>
            </a:r>
            <a:endParaRPr sz="2500">
              <a:solidFill>
                <a:srgbClr val="990000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500"/>
              <a:buChar char="●"/>
            </a:pPr>
            <a:r>
              <a:rPr lang="en-GB" sz="2500">
                <a:solidFill>
                  <a:srgbClr val="990000"/>
                </a:solidFill>
              </a:rPr>
              <a:t>Profit.</a:t>
            </a:r>
            <a:endParaRPr sz="2500">
              <a:solidFill>
                <a:srgbClr val="990000"/>
              </a:solidFill>
            </a:endParaRPr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11950" y="445025"/>
            <a:ext cx="2438000" cy="147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510425" y="445025"/>
            <a:ext cx="5900400" cy="115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020">
                <a:solidFill>
                  <a:srgbClr val="990000"/>
                </a:solidFill>
              </a:rPr>
              <a:t>Small business training</a:t>
            </a:r>
            <a:endParaRPr sz="3020">
              <a:solidFill>
                <a:srgbClr val="99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020">
                <a:solidFill>
                  <a:srgbClr val="990000"/>
                </a:solidFill>
              </a:rPr>
              <a:t>Managing money</a:t>
            </a:r>
            <a:endParaRPr sz="3020">
              <a:solidFill>
                <a:srgbClr val="990000"/>
              </a:solidFill>
            </a:endParaRPr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510425" y="2203175"/>
            <a:ext cx="7758600" cy="250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700">
                <a:solidFill>
                  <a:srgbClr val="990000"/>
                </a:solidFill>
              </a:rPr>
              <a:t>This </a:t>
            </a:r>
            <a:r>
              <a:rPr lang="en-GB" sz="2700">
                <a:solidFill>
                  <a:srgbClr val="990000"/>
                </a:solidFill>
              </a:rPr>
              <a:t>week ...</a:t>
            </a:r>
            <a:endParaRPr sz="2700">
              <a:solidFill>
                <a:srgbClr val="990000"/>
              </a:solidFill>
            </a:endParaRPr>
          </a:p>
          <a:p>
            <a:pPr indent="-387350" lvl="0" marL="457200" rtl="0" algn="l">
              <a:spcBef>
                <a:spcPts val="1200"/>
              </a:spcBef>
              <a:spcAft>
                <a:spcPts val="0"/>
              </a:spcAft>
              <a:buClr>
                <a:srgbClr val="990000"/>
              </a:buClr>
              <a:buSzPts val="2500"/>
              <a:buChar char="●"/>
            </a:pPr>
            <a:r>
              <a:rPr lang="en-GB" sz="2500">
                <a:solidFill>
                  <a:srgbClr val="990000"/>
                </a:solidFill>
              </a:rPr>
              <a:t>Managing all your business money</a:t>
            </a:r>
            <a:endParaRPr sz="2500">
              <a:solidFill>
                <a:srgbClr val="990000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500"/>
              <a:buChar char="●"/>
            </a:pPr>
            <a:r>
              <a:rPr lang="en-GB" sz="2500">
                <a:solidFill>
                  <a:srgbClr val="990000"/>
                </a:solidFill>
              </a:rPr>
              <a:t>Idea of money pots</a:t>
            </a:r>
            <a:endParaRPr sz="2500">
              <a:solidFill>
                <a:srgbClr val="990000"/>
              </a:solidFill>
            </a:endParaRPr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11950" y="445025"/>
            <a:ext cx="2438000" cy="147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Money pots</a:t>
            </a:r>
            <a:endParaRPr>
              <a:solidFill>
                <a:srgbClr val="783F04"/>
              </a:solidFill>
            </a:endParaRPr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8314" y="1017730"/>
            <a:ext cx="1786837" cy="1811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58846" y="1017730"/>
            <a:ext cx="1786837" cy="1811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6"/>
          <p:cNvPicPr preferRelativeResize="0"/>
          <p:nvPr/>
        </p:nvPicPr>
        <p:blipFill rotWithShape="1">
          <a:blip r:embed="rId4">
            <a:alphaModFix/>
          </a:blip>
          <a:srcRect b="-1145" l="8034" r="27944" t="14384"/>
          <a:stretch/>
        </p:blipFill>
        <p:spPr>
          <a:xfrm>
            <a:off x="1145324" y="1214746"/>
            <a:ext cx="1494651" cy="1294677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79" name="Google Shape;79;p16"/>
          <p:cNvGrpSpPr/>
          <p:nvPr/>
        </p:nvGrpSpPr>
        <p:grpSpPr>
          <a:xfrm>
            <a:off x="3678583" y="1017730"/>
            <a:ext cx="1786837" cy="1811088"/>
            <a:chOff x="2785158" y="1017730"/>
            <a:chExt cx="1786837" cy="1811088"/>
          </a:xfrm>
        </p:grpSpPr>
        <p:pic>
          <p:nvPicPr>
            <p:cNvPr id="80" name="Google Shape;80;p1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785158" y="1017730"/>
              <a:ext cx="1786837" cy="18110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1" name="Google Shape;81;p16"/>
            <p:cNvPicPr preferRelativeResize="0"/>
            <p:nvPr/>
          </p:nvPicPr>
          <p:blipFill rotWithShape="1">
            <a:blip r:embed="rId4">
              <a:alphaModFix/>
            </a:blip>
            <a:srcRect b="-1145" l="8034" r="27944" t="14384"/>
            <a:stretch/>
          </p:blipFill>
          <p:spPr>
            <a:xfrm>
              <a:off x="2949990" y="1214746"/>
              <a:ext cx="1494651" cy="1294677"/>
            </a:xfrm>
            <a:prstGeom prst="ellipse">
              <a:avLst/>
            </a:prstGeom>
            <a:noFill/>
            <a:ln>
              <a:noFill/>
            </a:ln>
          </p:spPr>
        </p:pic>
      </p:grpSp>
      <p:pic>
        <p:nvPicPr>
          <p:cNvPr id="82" name="Google Shape;82;p16"/>
          <p:cNvPicPr preferRelativeResize="0"/>
          <p:nvPr/>
        </p:nvPicPr>
        <p:blipFill rotWithShape="1">
          <a:blip r:embed="rId4">
            <a:alphaModFix/>
          </a:blip>
          <a:srcRect b="-1145" l="8034" r="27944" t="14384"/>
          <a:stretch/>
        </p:blipFill>
        <p:spPr>
          <a:xfrm>
            <a:off x="6518369" y="1214746"/>
            <a:ext cx="1494651" cy="1294677"/>
          </a:xfrm>
          <a:prstGeom prst="ellipse">
            <a:avLst/>
          </a:prstGeom>
          <a:noFill/>
          <a:ln>
            <a:noFill/>
          </a:ln>
        </p:spPr>
      </p:pic>
      <p:sp>
        <p:nvSpPr>
          <p:cNvPr id="83" name="Google Shape;83;p16"/>
          <p:cNvSpPr txBox="1"/>
          <p:nvPr/>
        </p:nvSpPr>
        <p:spPr>
          <a:xfrm>
            <a:off x="1042825" y="2865275"/>
            <a:ext cx="1638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Weekly r</a:t>
            </a:r>
            <a:r>
              <a:rPr lang="en-GB">
                <a:solidFill>
                  <a:srgbClr val="783F04"/>
                </a:solidFill>
              </a:rPr>
              <a:t>unning costs</a:t>
            </a:r>
            <a:endParaRPr>
              <a:solidFill>
                <a:srgbClr val="783F04"/>
              </a:solidFill>
            </a:endParaRPr>
          </a:p>
        </p:txBody>
      </p:sp>
      <p:sp>
        <p:nvSpPr>
          <p:cNvPr id="84" name="Google Shape;84;p16"/>
          <p:cNvSpPr txBox="1"/>
          <p:nvPr/>
        </p:nvSpPr>
        <p:spPr>
          <a:xfrm>
            <a:off x="3745188" y="2865275"/>
            <a:ext cx="1638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Long term costs / savings</a:t>
            </a:r>
            <a:endParaRPr>
              <a:solidFill>
                <a:srgbClr val="783F04"/>
              </a:solidFill>
            </a:endParaRPr>
          </a:p>
        </p:txBody>
      </p:sp>
      <p:sp>
        <p:nvSpPr>
          <p:cNvPr id="85" name="Google Shape;85;p16"/>
          <p:cNvSpPr txBox="1"/>
          <p:nvPr/>
        </p:nvSpPr>
        <p:spPr>
          <a:xfrm>
            <a:off x="6447550" y="2865275"/>
            <a:ext cx="1638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Weekly p</a:t>
            </a:r>
            <a:r>
              <a:rPr lang="en-GB">
                <a:solidFill>
                  <a:srgbClr val="783F04"/>
                </a:solidFill>
              </a:rPr>
              <a:t>ersonal income</a:t>
            </a:r>
            <a:endParaRPr>
              <a:solidFill>
                <a:srgbClr val="783F04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Money pots</a:t>
            </a:r>
            <a:endParaRPr>
              <a:solidFill>
                <a:srgbClr val="783F04"/>
              </a:solidFill>
            </a:endParaRPr>
          </a:p>
        </p:txBody>
      </p:sp>
      <p:pic>
        <p:nvPicPr>
          <p:cNvPr id="91" name="Google Shape;9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8314" y="1017730"/>
            <a:ext cx="1786837" cy="1811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58846" y="1017730"/>
            <a:ext cx="1786837" cy="1811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7"/>
          <p:cNvPicPr preferRelativeResize="0"/>
          <p:nvPr/>
        </p:nvPicPr>
        <p:blipFill rotWithShape="1">
          <a:blip r:embed="rId4">
            <a:alphaModFix/>
          </a:blip>
          <a:srcRect b="-1145" l="8034" r="27944" t="14384"/>
          <a:stretch/>
        </p:blipFill>
        <p:spPr>
          <a:xfrm>
            <a:off x="1145324" y="1214746"/>
            <a:ext cx="1494600" cy="1294800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94" name="Google Shape;94;p17"/>
          <p:cNvGrpSpPr/>
          <p:nvPr/>
        </p:nvGrpSpPr>
        <p:grpSpPr>
          <a:xfrm>
            <a:off x="3678583" y="1017730"/>
            <a:ext cx="1786837" cy="1811088"/>
            <a:chOff x="2785158" y="1017730"/>
            <a:chExt cx="1786837" cy="1811088"/>
          </a:xfrm>
        </p:grpSpPr>
        <p:pic>
          <p:nvPicPr>
            <p:cNvPr id="95" name="Google Shape;95;p1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785158" y="1017730"/>
              <a:ext cx="1786837" cy="18110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6" name="Google Shape;96;p17"/>
            <p:cNvPicPr preferRelativeResize="0"/>
            <p:nvPr/>
          </p:nvPicPr>
          <p:blipFill rotWithShape="1">
            <a:blip r:embed="rId4">
              <a:alphaModFix/>
            </a:blip>
            <a:srcRect b="-1145" l="8034" r="27944" t="14384"/>
            <a:stretch/>
          </p:blipFill>
          <p:spPr>
            <a:xfrm>
              <a:off x="2949990" y="1214746"/>
              <a:ext cx="1494600" cy="1294800"/>
            </a:xfrm>
            <a:prstGeom prst="ellipse">
              <a:avLst/>
            </a:prstGeom>
            <a:noFill/>
            <a:ln>
              <a:noFill/>
            </a:ln>
          </p:spPr>
        </p:pic>
      </p:grpSp>
      <p:pic>
        <p:nvPicPr>
          <p:cNvPr id="97" name="Google Shape;97;p17"/>
          <p:cNvPicPr preferRelativeResize="0"/>
          <p:nvPr/>
        </p:nvPicPr>
        <p:blipFill rotWithShape="1">
          <a:blip r:embed="rId4">
            <a:alphaModFix/>
          </a:blip>
          <a:srcRect b="-1145" l="8034" r="27944" t="14384"/>
          <a:stretch/>
        </p:blipFill>
        <p:spPr>
          <a:xfrm>
            <a:off x="6518369" y="1214746"/>
            <a:ext cx="1494600" cy="12948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98" name="Google Shape;98;p17"/>
          <p:cNvSpPr txBox="1"/>
          <p:nvPr/>
        </p:nvSpPr>
        <p:spPr>
          <a:xfrm>
            <a:off x="998325" y="2865275"/>
            <a:ext cx="17868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Weekly r</a:t>
            </a:r>
            <a:r>
              <a:rPr lang="en-GB">
                <a:solidFill>
                  <a:srgbClr val="783F04"/>
                </a:solidFill>
              </a:rPr>
              <a:t>unning costs</a:t>
            </a:r>
            <a:endParaRPr>
              <a:solidFill>
                <a:srgbClr val="783F0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783F04"/>
                </a:solidFill>
              </a:rPr>
              <a:t>* electricity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783F04"/>
                </a:solidFill>
              </a:rPr>
              <a:t>* shop rent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raw materials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</p:txBody>
      </p:sp>
      <p:sp>
        <p:nvSpPr>
          <p:cNvPr id="99" name="Google Shape;99;p17"/>
          <p:cNvSpPr txBox="1"/>
          <p:nvPr/>
        </p:nvSpPr>
        <p:spPr>
          <a:xfrm>
            <a:off x="3678575" y="2865275"/>
            <a:ext cx="17868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Long term costs / savings</a:t>
            </a:r>
            <a:endParaRPr>
              <a:solidFill>
                <a:srgbClr val="783F0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783F04"/>
                </a:solidFill>
              </a:rPr>
              <a:t>* replace tools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new stock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emergencies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new equipment</a:t>
            </a:r>
            <a:endParaRPr>
              <a:solidFill>
                <a:srgbClr val="783F04"/>
              </a:solidFill>
            </a:endParaRPr>
          </a:p>
          <a:p>
            <a:pPr indent="-179999" lvl="0" marL="1799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783F04"/>
                </a:solidFill>
              </a:rPr>
              <a:t>* business growth</a:t>
            </a:r>
            <a:endParaRPr>
              <a:solidFill>
                <a:srgbClr val="783F04"/>
              </a:solidFill>
            </a:endParaRPr>
          </a:p>
        </p:txBody>
      </p:sp>
      <p:sp>
        <p:nvSpPr>
          <p:cNvPr id="100" name="Google Shape;100;p17"/>
          <p:cNvSpPr txBox="1"/>
          <p:nvPr/>
        </p:nvSpPr>
        <p:spPr>
          <a:xfrm>
            <a:off x="6358850" y="2865275"/>
            <a:ext cx="17868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Weekly p</a:t>
            </a:r>
            <a:r>
              <a:rPr lang="en-GB">
                <a:solidFill>
                  <a:srgbClr val="783F04"/>
                </a:solidFill>
              </a:rPr>
              <a:t>ersonal income</a:t>
            </a:r>
            <a:endParaRPr>
              <a:solidFill>
                <a:srgbClr val="783F0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783F04"/>
                </a:solidFill>
              </a:rPr>
              <a:t>* living expenses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783F04"/>
                </a:solidFill>
              </a:rPr>
              <a:t>* medical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783F04"/>
                </a:solidFill>
              </a:rPr>
              <a:t>* entertainment</a:t>
            </a:r>
            <a:endParaRPr>
              <a:solidFill>
                <a:srgbClr val="783F04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Money pots - poultry farming</a:t>
            </a:r>
            <a:endParaRPr>
              <a:solidFill>
                <a:srgbClr val="783F04"/>
              </a:solidFill>
            </a:endParaRPr>
          </a:p>
        </p:txBody>
      </p:sp>
      <p:pic>
        <p:nvPicPr>
          <p:cNvPr id="106" name="Google Shape;10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8314" y="1017730"/>
            <a:ext cx="1786837" cy="1811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58846" y="1017730"/>
            <a:ext cx="1786837" cy="1811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8"/>
          <p:cNvPicPr preferRelativeResize="0"/>
          <p:nvPr/>
        </p:nvPicPr>
        <p:blipFill rotWithShape="1">
          <a:blip r:embed="rId4">
            <a:alphaModFix/>
          </a:blip>
          <a:srcRect b="-1145" l="8034" r="27944" t="14384"/>
          <a:stretch/>
        </p:blipFill>
        <p:spPr>
          <a:xfrm>
            <a:off x="1145324" y="1214746"/>
            <a:ext cx="1494600" cy="1294800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109" name="Google Shape;109;p18"/>
          <p:cNvGrpSpPr/>
          <p:nvPr/>
        </p:nvGrpSpPr>
        <p:grpSpPr>
          <a:xfrm>
            <a:off x="3678583" y="1017730"/>
            <a:ext cx="1786837" cy="1811088"/>
            <a:chOff x="2785158" y="1017730"/>
            <a:chExt cx="1786837" cy="1811088"/>
          </a:xfrm>
        </p:grpSpPr>
        <p:pic>
          <p:nvPicPr>
            <p:cNvPr id="110" name="Google Shape;110;p18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785158" y="1017730"/>
              <a:ext cx="1786837" cy="18110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1" name="Google Shape;111;p18"/>
            <p:cNvPicPr preferRelativeResize="0"/>
            <p:nvPr/>
          </p:nvPicPr>
          <p:blipFill rotWithShape="1">
            <a:blip r:embed="rId4">
              <a:alphaModFix/>
            </a:blip>
            <a:srcRect b="-1145" l="8034" r="27944" t="14384"/>
            <a:stretch/>
          </p:blipFill>
          <p:spPr>
            <a:xfrm>
              <a:off x="2949990" y="1214746"/>
              <a:ext cx="1494600" cy="1294800"/>
            </a:xfrm>
            <a:prstGeom prst="ellipse">
              <a:avLst/>
            </a:prstGeom>
            <a:noFill/>
            <a:ln>
              <a:noFill/>
            </a:ln>
          </p:spPr>
        </p:pic>
      </p:grpSp>
      <p:pic>
        <p:nvPicPr>
          <p:cNvPr id="112" name="Google Shape;112;p18"/>
          <p:cNvPicPr preferRelativeResize="0"/>
          <p:nvPr/>
        </p:nvPicPr>
        <p:blipFill rotWithShape="1">
          <a:blip r:embed="rId4">
            <a:alphaModFix/>
          </a:blip>
          <a:srcRect b="-1145" l="8034" r="27944" t="14384"/>
          <a:stretch/>
        </p:blipFill>
        <p:spPr>
          <a:xfrm>
            <a:off x="6518369" y="1214746"/>
            <a:ext cx="1494600" cy="12948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113" name="Google Shape;113;p18"/>
          <p:cNvSpPr txBox="1"/>
          <p:nvPr/>
        </p:nvSpPr>
        <p:spPr>
          <a:xfrm>
            <a:off x="998325" y="2865275"/>
            <a:ext cx="17868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Weekly r</a:t>
            </a:r>
            <a:r>
              <a:rPr lang="en-GB">
                <a:solidFill>
                  <a:srgbClr val="783F04"/>
                </a:solidFill>
              </a:rPr>
              <a:t>unning costs</a:t>
            </a:r>
            <a:endParaRPr>
              <a:solidFill>
                <a:srgbClr val="783F0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chicken food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housing rent</a:t>
            </a:r>
            <a:endParaRPr>
              <a:solidFill>
                <a:srgbClr val="783F04"/>
              </a:solidFill>
            </a:endParaRPr>
          </a:p>
        </p:txBody>
      </p:sp>
      <p:sp>
        <p:nvSpPr>
          <p:cNvPr id="114" name="Google Shape;114;p18"/>
          <p:cNvSpPr txBox="1"/>
          <p:nvPr/>
        </p:nvSpPr>
        <p:spPr>
          <a:xfrm>
            <a:off x="3678575" y="2865275"/>
            <a:ext cx="17868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Long term costs / savings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-179999" lvl="0" marL="179999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replace dead chickens</a:t>
            </a:r>
            <a:endParaRPr>
              <a:solidFill>
                <a:srgbClr val="783F04"/>
              </a:solidFill>
            </a:endParaRPr>
          </a:p>
          <a:p>
            <a:pPr indent="-179999" lvl="0" marL="179999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more chickens</a:t>
            </a:r>
            <a:endParaRPr>
              <a:solidFill>
                <a:srgbClr val="783F04"/>
              </a:solidFill>
            </a:endParaRPr>
          </a:p>
          <a:p>
            <a:pPr indent="-179999" lvl="0" marL="179999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more water tins</a:t>
            </a:r>
            <a:endParaRPr>
              <a:solidFill>
                <a:srgbClr val="783F04"/>
              </a:solidFill>
            </a:endParaRPr>
          </a:p>
          <a:p>
            <a:pPr indent="-179999" lvl="0" marL="179999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bigger housing</a:t>
            </a:r>
            <a:endParaRPr>
              <a:solidFill>
                <a:srgbClr val="783F04"/>
              </a:solidFill>
            </a:endParaRPr>
          </a:p>
        </p:txBody>
      </p:sp>
      <p:sp>
        <p:nvSpPr>
          <p:cNvPr id="115" name="Google Shape;115;p18"/>
          <p:cNvSpPr txBox="1"/>
          <p:nvPr/>
        </p:nvSpPr>
        <p:spPr>
          <a:xfrm>
            <a:off x="6358850" y="2865275"/>
            <a:ext cx="17868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Weekly p</a:t>
            </a:r>
            <a:r>
              <a:rPr lang="en-GB">
                <a:solidFill>
                  <a:srgbClr val="783F04"/>
                </a:solidFill>
              </a:rPr>
              <a:t>ersonal income</a:t>
            </a:r>
            <a:endParaRPr>
              <a:solidFill>
                <a:srgbClr val="783F0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food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drink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accomodation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transport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entertainment  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medical</a:t>
            </a:r>
            <a:endParaRPr>
              <a:solidFill>
                <a:srgbClr val="783F04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Money pots - milk vending machine (ATM)</a:t>
            </a:r>
            <a:endParaRPr>
              <a:solidFill>
                <a:srgbClr val="783F04"/>
              </a:solidFill>
            </a:endParaRPr>
          </a:p>
        </p:txBody>
      </p:sp>
      <p:pic>
        <p:nvPicPr>
          <p:cNvPr id="121" name="Google Shape;12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8314" y="1017730"/>
            <a:ext cx="1786837" cy="1811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58846" y="1017730"/>
            <a:ext cx="1786837" cy="1811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9"/>
          <p:cNvPicPr preferRelativeResize="0"/>
          <p:nvPr/>
        </p:nvPicPr>
        <p:blipFill rotWithShape="1">
          <a:blip r:embed="rId4">
            <a:alphaModFix/>
          </a:blip>
          <a:srcRect b="-1145" l="8034" r="27944" t="14384"/>
          <a:stretch/>
        </p:blipFill>
        <p:spPr>
          <a:xfrm>
            <a:off x="1145324" y="1214746"/>
            <a:ext cx="1494600" cy="1294800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124" name="Google Shape;124;p19"/>
          <p:cNvGrpSpPr/>
          <p:nvPr/>
        </p:nvGrpSpPr>
        <p:grpSpPr>
          <a:xfrm>
            <a:off x="3678583" y="1017730"/>
            <a:ext cx="1786837" cy="1811088"/>
            <a:chOff x="2785158" y="1017730"/>
            <a:chExt cx="1786837" cy="1811088"/>
          </a:xfrm>
        </p:grpSpPr>
        <p:pic>
          <p:nvPicPr>
            <p:cNvPr id="125" name="Google Shape;125;p1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785158" y="1017730"/>
              <a:ext cx="1786837" cy="18110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6" name="Google Shape;126;p19"/>
            <p:cNvPicPr preferRelativeResize="0"/>
            <p:nvPr/>
          </p:nvPicPr>
          <p:blipFill rotWithShape="1">
            <a:blip r:embed="rId4">
              <a:alphaModFix/>
            </a:blip>
            <a:srcRect b="-1145" l="8034" r="27944" t="14384"/>
            <a:stretch/>
          </p:blipFill>
          <p:spPr>
            <a:xfrm>
              <a:off x="2949990" y="1214746"/>
              <a:ext cx="1494600" cy="1294800"/>
            </a:xfrm>
            <a:prstGeom prst="ellipse">
              <a:avLst/>
            </a:prstGeom>
            <a:noFill/>
            <a:ln>
              <a:noFill/>
            </a:ln>
          </p:spPr>
        </p:pic>
      </p:grpSp>
      <p:pic>
        <p:nvPicPr>
          <p:cNvPr id="127" name="Google Shape;127;p19"/>
          <p:cNvPicPr preferRelativeResize="0"/>
          <p:nvPr/>
        </p:nvPicPr>
        <p:blipFill rotWithShape="1">
          <a:blip r:embed="rId4">
            <a:alphaModFix/>
          </a:blip>
          <a:srcRect b="-1145" l="8034" r="27944" t="14384"/>
          <a:stretch/>
        </p:blipFill>
        <p:spPr>
          <a:xfrm>
            <a:off x="6518369" y="1214746"/>
            <a:ext cx="1494600" cy="12948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8" name="Google Shape;128;p19"/>
          <p:cNvSpPr txBox="1"/>
          <p:nvPr/>
        </p:nvSpPr>
        <p:spPr>
          <a:xfrm>
            <a:off x="998325" y="2865275"/>
            <a:ext cx="17868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Weekly r</a:t>
            </a:r>
            <a:r>
              <a:rPr lang="en-GB">
                <a:solidFill>
                  <a:srgbClr val="783F04"/>
                </a:solidFill>
              </a:rPr>
              <a:t>unning costs</a:t>
            </a:r>
            <a:endParaRPr>
              <a:solidFill>
                <a:srgbClr val="783F0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room rental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milk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electricity</a:t>
            </a:r>
            <a:endParaRPr>
              <a:solidFill>
                <a:srgbClr val="783F04"/>
              </a:solidFill>
            </a:endParaRPr>
          </a:p>
        </p:txBody>
      </p:sp>
      <p:sp>
        <p:nvSpPr>
          <p:cNvPr id="129" name="Google Shape;129;p19"/>
          <p:cNvSpPr txBox="1"/>
          <p:nvPr/>
        </p:nvSpPr>
        <p:spPr>
          <a:xfrm>
            <a:off x="3678575" y="2865275"/>
            <a:ext cx="17868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Long term costs / savings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theft of milk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ATM repairs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replacement ATM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spoiled milk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another ATM</a:t>
            </a:r>
            <a:endParaRPr>
              <a:solidFill>
                <a:srgbClr val="783F04"/>
              </a:solidFill>
            </a:endParaRPr>
          </a:p>
        </p:txBody>
      </p:sp>
      <p:sp>
        <p:nvSpPr>
          <p:cNvPr id="130" name="Google Shape;130;p19"/>
          <p:cNvSpPr txBox="1"/>
          <p:nvPr/>
        </p:nvSpPr>
        <p:spPr>
          <a:xfrm>
            <a:off x="6358850" y="2865275"/>
            <a:ext cx="17868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Weekly p</a:t>
            </a:r>
            <a:r>
              <a:rPr lang="en-GB">
                <a:solidFill>
                  <a:srgbClr val="783F04"/>
                </a:solidFill>
              </a:rPr>
              <a:t>ersonal income</a:t>
            </a:r>
            <a:endParaRPr>
              <a:solidFill>
                <a:srgbClr val="783F0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food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drink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accomodation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transport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entertainment  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medical</a:t>
            </a:r>
            <a:endParaRPr>
              <a:solidFill>
                <a:srgbClr val="783F04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Money pots - selling juice</a:t>
            </a:r>
            <a:endParaRPr>
              <a:solidFill>
                <a:srgbClr val="783F04"/>
              </a:solidFill>
            </a:endParaRPr>
          </a:p>
        </p:txBody>
      </p:sp>
      <p:pic>
        <p:nvPicPr>
          <p:cNvPr id="136" name="Google Shape;13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8314" y="1017730"/>
            <a:ext cx="1786837" cy="1811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58846" y="1017730"/>
            <a:ext cx="1786837" cy="1811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20"/>
          <p:cNvPicPr preferRelativeResize="0"/>
          <p:nvPr/>
        </p:nvPicPr>
        <p:blipFill rotWithShape="1">
          <a:blip r:embed="rId4">
            <a:alphaModFix/>
          </a:blip>
          <a:srcRect b="-1145" l="8034" r="27944" t="14384"/>
          <a:stretch/>
        </p:blipFill>
        <p:spPr>
          <a:xfrm>
            <a:off x="1145324" y="1214746"/>
            <a:ext cx="1494600" cy="1294800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139" name="Google Shape;139;p20"/>
          <p:cNvGrpSpPr/>
          <p:nvPr/>
        </p:nvGrpSpPr>
        <p:grpSpPr>
          <a:xfrm>
            <a:off x="3678583" y="1017730"/>
            <a:ext cx="1786837" cy="1811088"/>
            <a:chOff x="2785158" y="1017730"/>
            <a:chExt cx="1786837" cy="1811088"/>
          </a:xfrm>
        </p:grpSpPr>
        <p:pic>
          <p:nvPicPr>
            <p:cNvPr id="140" name="Google Shape;140;p20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785158" y="1017730"/>
              <a:ext cx="1786837" cy="18110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1" name="Google Shape;141;p20"/>
            <p:cNvPicPr preferRelativeResize="0"/>
            <p:nvPr/>
          </p:nvPicPr>
          <p:blipFill rotWithShape="1">
            <a:blip r:embed="rId4">
              <a:alphaModFix/>
            </a:blip>
            <a:srcRect b="-1145" l="8034" r="27944" t="14384"/>
            <a:stretch/>
          </p:blipFill>
          <p:spPr>
            <a:xfrm>
              <a:off x="2949990" y="1214746"/>
              <a:ext cx="1494600" cy="1294800"/>
            </a:xfrm>
            <a:prstGeom prst="ellipse">
              <a:avLst/>
            </a:prstGeom>
            <a:noFill/>
            <a:ln>
              <a:noFill/>
            </a:ln>
          </p:spPr>
        </p:pic>
      </p:grpSp>
      <p:pic>
        <p:nvPicPr>
          <p:cNvPr id="142" name="Google Shape;142;p20"/>
          <p:cNvPicPr preferRelativeResize="0"/>
          <p:nvPr/>
        </p:nvPicPr>
        <p:blipFill rotWithShape="1">
          <a:blip r:embed="rId4">
            <a:alphaModFix/>
          </a:blip>
          <a:srcRect b="-1145" l="8034" r="27944" t="14384"/>
          <a:stretch/>
        </p:blipFill>
        <p:spPr>
          <a:xfrm>
            <a:off x="6518369" y="1214746"/>
            <a:ext cx="1494600" cy="12948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143" name="Google Shape;143;p20"/>
          <p:cNvSpPr txBox="1"/>
          <p:nvPr/>
        </p:nvSpPr>
        <p:spPr>
          <a:xfrm>
            <a:off x="998325" y="2865275"/>
            <a:ext cx="17868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Weekly r</a:t>
            </a:r>
            <a:r>
              <a:rPr lang="en-GB">
                <a:solidFill>
                  <a:srgbClr val="783F04"/>
                </a:solidFill>
              </a:rPr>
              <a:t>unning costs</a:t>
            </a:r>
            <a:endParaRPr>
              <a:solidFill>
                <a:srgbClr val="783F0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electricity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fruit (mangoes)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cups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laundry (coat)</a:t>
            </a:r>
            <a:endParaRPr>
              <a:solidFill>
                <a:srgbClr val="783F04"/>
              </a:solidFill>
            </a:endParaRPr>
          </a:p>
        </p:txBody>
      </p:sp>
      <p:sp>
        <p:nvSpPr>
          <p:cNvPr id="144" name="Google Shape;144;p20"/>
          <p:cNvSpPr txBox="1"/>
          <p:nvPr/>
        </p:nvSpPr>
        <p:spPr>
          <a:xfrm>
            <a:off x="3678575" y="2865275"/>
            <a:ext cx="19287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Long term costs / savings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theft of fruit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theft of blender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bad fruit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replacement blender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new white coat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fridge</a:t>
            </a:r>
            <a:endParaRPr>
              <a:solidFill>
                <a:srgbClr val="783F04"/>
              </a:solidFill>
            </a:endParaRPr>
          </a:p>
        </p:txBody>
      </p:sp>
      <p:sp>
        <p:nvSpPr>
          <p:cNvPr id="145" name="Google Shape;145;p20"/>
          <p:cNvSpPr txBox="1"/>
          <p:nvPr/>
        </p:nvSpPr>
        <p:spPr>
          <a:xfrm>
            <a:off x="6358850" y="2865275"/>
            <a:ext cx="17868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Weekly p</a:t>
            </a:r>
            <a:r>
              <a:rPr lang="en-GB">
                <a:solidFill>
                  <a:srgbClr val="783F04"/>
                </a:solidFill>
              </a:rPr>
              <a:t>ersonal income</a:t>
            </a:r>
            <a:endParaRPr>
              <a:solidFill>
                <a:srgbClr val="783F0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food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drink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accomodation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transport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entertainment  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medical</a:t>
            </a:r>
            <a:endParaRPr>
              <a:solidFill>
                <a:srgbClr val="783F04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1"/>
          <p:cNvSpPr txBox="1"/>
          <p:nvPr>
            <p:ph type="title"/>
          </p:nvPr>
        </p:nvSpPr>
        <p:spPr>
          <a:xfrm>
            <a:off x="311700" y="307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Money pots - group exercise </a:t>
            </a:r>
            <a:endParaRPr>
              <a:solidFill>
                <a:srgbClr val="783F04"/>
              </a:solidFill>
            </a:endParaRPr>
          </a:p>
        </p:txBody>
      </p:sp>
      <p:grpSp>
        <p:nvGrpSpPr>
          <p:cNvPr id="151" name="Google Shape;151;p21"/>
          <p:cNvGrpSpPr/>
          <p:nvPr/>
        </p:nvGrpSpPr>
        <p:grpSpPr>
          <a:xfrm>
            <a:off x="998326" y="1568726"/>
            <a:ext cx="7147350" cy="1260099"/>
            <a:chOff x="998326" y="1568726"/>
            <a:chExt cx="7147350" cy="1260099"/>
          </a:xfrm>
        </p:grpSpPr>
        <p:pic>
          <p:nvPicPr>
            <p:cNvPr id="152" name="Google Shape;152;p21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358850" y="1568850"/>
              <a:ext cx="1786825" cy="125997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53" name="Google Shape;153;p21"/>
            <p:cNvGrpSpPr/>
            <p:nvPr/>
          </p:nvGrpSpPr>
          <p:grpSpPr>
            <a:xfrm>
              <a:off x="998326" y="1568726"/>
              <a:ext cx="7014655" cy="1259974"/>
              <a:chOff x="998314" y="1017730"/>
              <a:chExt cx="7014655" cy="1811088"/>
            </a:xfrm>
          </p:grpSpPr>
          <p:pic>
            <p:nvPicPr>
              <p:cNvPr id="154" name="Google Shape;154;p21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998314" y="1017730"/>
                <a:ext cx="1786837" cy="181108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5" name="Google Shape;155;p21"/>
              <p:cNvPicPr preferRelativeResize="0"/>
              <p:nvPr/>
            </p:nvPicPr>
            <p:blipFill rotWithShape="1">
              <a:blip r:embed="rId4">
                <a:alphaModFix/>
              </a:blip>
              <a:srcRect b="-1145" l="8034" r="27944" t="14384"/>
              <a:stretch/>
            </p:blipFill>
            <p:spPr>
              <a:xfrm>
                <a:off x="1145324" y="1214746"/>
                <a:ext cx="1494600" cy="1294800"/>
              </a:xfrm>
              <a:prstGeom prst="ellipse">
                <a:avLst/>
              </a:prstGeom>
              <a:noFill/>
              <a:ln>
                <a:noFill/>
              </a:ln>
            </p:spPr>
          </p:pic>
          <p:grpSp>
            <p:nvGrpSpPr>
              <p:cNvPr id="156" name="Google Shape;156;p21"/>
              <p:cNvGrpSpPr/>
              <p:nvPr/>
            </p:nvGrpSpPr>
            <p:grpSpPr>
              <a:xfrm>
                <a:off x="3678583" y="1017730"/>
                <a:ext cx="1786837" cy="1811088"/>
                <a:chOff x="2785158" y="1017730"/>
                <a:chExt cx="1786837" cy="1811088"/>
              </a:xfrm>
            </p:grpSpPr>
            <p:pic>
              <p:nvPicPr>
                <p:cNvPr id="157" name="Google Shape;157;p21"/>
                <p:cNvPicPr preferRelativeResize="0"/>
                <p:nvPr/>
              </p:nvPicPr>
              <p:blipFill>
                <a:blip r:embed="rId3">
                  <a:alphaModFix/>
                </a:blip>
                <a:stretch>
                  <a:fillRect/>
                </a:stretch>
              </p:blipFill>
              <p:spPr>
                <a:xfrm>
                  <a:off x="2785158" y="1017730"/>
                  <a:ext cx="1786837" cy="1811088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158" name="Google Shape;158;p21"/>
                <p:cNvPicPr preferRelativeResize="0"/>
                <p:nvPr/>
              </p:nvPicPr>
              <p:blipFill rotWithShape="1">
                <a:blip r:embed="rId4">
                  <a:alphaModFix/>
                </a:blip>
                <a:srcRect b="-1145" l="8034" r="27944" t="14384"/>
                <a:stretch/>
              </p:blipFill>
              <p:spPr>
                <a:xfrm>
                  <a:off x="2949990" y="1214746"/>
                  <a:ext cx="1494600" cy="1294800"/>
                </a:xfrm>
                <a:prstGeom prst="ellipse">
                  <a:avLst/>
                </a:prstGeom>
                <a:noFill/>
                <a:ln>
                  <a:noFill/>
                </a:ln>
              </p:spPr>
            </p:pic>
          </p:grpSp>
          <p:pic>
            <p:nvPicPr>
              <p:cNvPr id="159" name="Google Shape;159;p21"/>
              <p:cNvPicPr preferRelativeResize="0"/>
              <p:nvPr/>
            </p:nvPicPr>
            <p:blipFill rotWithShape="1">
              <a:blip r:embed="rId4">
                <a:alphaModFix/>
              </a:blip>
              <a:srcRect b="-1145" l="8034" r="27944" t="14384"/>
              <a:stretch/>
            </p:blipFill>
            <p:spPr>
              <a:xfrm>
                <a:off x="6518369" y="1214746"/>
                <a:ext cx="1494600" cy="1294800"/>
              </a:xfrm>
              <a:prstGeom prst="ellipse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60" name="Google Shape;160;p21"/>
          <p:cNvSpPr txBox="1"/>
          <p:nvPr/>
        </p:nvSpPr>
        <p:spPr>
          <a:xfrm>
            <a:off x="330150" y="880325"/>
            <a:ext cx="84837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660000"/>
                </a:solidFill>
              </a:rPr>
              <a:t>As a group, think of a business and </a:t>
            </a:r>
            <a:r>
              <a:rPr lang="en-GB">
                <a:solidFill>
                  <a:srgbClr val="660000"/>
                </a:solidFill>
              </a:rPr>
              <a:t>write down what things should be covered by each money pot and say how much money per week you would put into each pot.</a:t>
            </a:r>
            <a:endParaRPr/>
          </a:p>
        </p:txBody>
      </p:sp>
      <p:sp>
        <p:nvSpPr>
          <p:cNvPr id="161" name="Google Shape;161;p21"/>
          <p:cNvSpPr txBox="1"/>
          <p:nvPr/>
        </p:nvSpPr>
        <p:spPr>
          <a:xfrm>
            <a:off x="998325" y="2992550"/>
            <a:ext cx="1783800" cy="1908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Weekly running costs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Total KSh _______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(per week)</a:t>
            </a:r>
            <a:endParaRPr>
              <a:solidFill>
                <a:srgbClr val="783F04"/>
              </a:solidFill>
            </a:endParaRPr>
          </a:p>
        </p:txBody>
      </p:sp>
      <p:sp>
        <p:nvSpPr>
          <p:cNvPr id="162" name="Google Shape;162;p21"/>
          <p:cNvSpPr txBox="1"/>
          <p:nvPr/>
        </p:nvSpPr>
        <p:spPr>
          <a:xfrm>
            <a:off x="3680100" y="2992550"/>
            <a:ext cx="1783800" cy="1908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Long term costs / savings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Total KSh _______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(per week)</a:t>
            </a:r>
            <a:endParaRPr>
              <a:solidFill>
                <a:srgbClr val="783F04"/>
              </a:solidFill>
            </a:endParaRPr>
          </a:p>
        </p:txBody>
      </p:sp>
      <p:sp>
        <p:nvSpPr>
          <p:cNvPr id="163" name="Google Shape;163;p21"/>
          <p:cNvSpPr txBox="1"/>
          <p:nvPr/>
        </p:nvSpPr>
        <p:spPr>
          <a:xfrm>
            <a:off x="6361875" y="2992550"/>
            <a:ext cx="1783800" cy="1908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Weekly personal income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 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*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Total KSh _______</a:t>
            </a:r>
            <a:endParaRPr>
              <a:solidFill>
                <a:srgbClr val="783F0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783F04"/>
                </a:solidFill>
              </a:rPr>
              <a:t>(per week)</a:t>
            </a:r>
            <a:endParaRPr>
              <a:solidFill>
                <a:srgbClr val="783F04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