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F06BDF5-9213-4EE2-92BD-45589C89BA6D}">
  <a:tblStyle styleId="{1F06BDF5-9213-4EE2-92BD-45589C89BA6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2d34e9da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2d34e9da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d688238fa1_1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d688238fa1_1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d688238fa1_1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d688238fa1_1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d688238fa1_1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d688238fa1_1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d688238fa1_1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d688238fa1_1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d688238fa1_1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d688238fa1_1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d688238fa1_1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d688238fa1_1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d688238fa1_1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d688238fa1_1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d688238fa1_1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d688238fa1_1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d8b0bfc12a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d8b0bfc12a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d688238fa1_1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d688238fa1_1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c97cf5dac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c97cf5dac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11de6206389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11de6206389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d8b0bfc12a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d8b0bfc12a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d8b0bfc12a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d8b0bfc12a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d688238fa1_1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d688238fa1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1de6206389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1de6206389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d8b0bfc12a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d8b0bfc12a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d8b0bfc12a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d8b0bfc12a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d688238fa1_1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d688238fa1_1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Small Business Training</a:t>
            </a:r>
            <a:endParaRPr>
              <a:solidFill>
                <a:srgbClr val="783F04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10 - Growing the business (part two)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 amt="29000"/>
          </a:blip>
          <a:stretch>
            <a:fillRect/>
          </a:stretch>
        </p:blipFill>
        <p:spPr>
          <a:xfrm>
            <a:off x="1093837" y="470849"/>
            <a:ext cx="6956325" cy="420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288" y="229050"/>
            <a:ext cx="3324225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22"/>
          <p:cNvSpPr txBox="1"/>
          <p:nvPr/>
        </p:nvSpPr>
        <p:spPr>
          <a:xfrm>
            <a:off x="499750" y="399450"/>
            <a:ext cx="5014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rgbClr val="990000"/>
                </a:solidFill>
                <a:highlight>
                  <a:schemeClr val="lt1"/>
                </a:highlight>
              </a:rPr>
              <a:t>Example: Proposal</a:t>
            </a:r>
            <a:endParaRPr sz="3600">
              <a:solidFill>
                <a:srgbClr val="990000"/>
              </a:solidFill>
              <a:highlight>
                <a:schemeClr val="lt1"/>
              </a:highlight>
            </a:endParaRPr>
          </a:p>
        </p:txBody>
      </p:sp>
      <p:sp>
        <p:nvSpPr>
          <p:cNvPr id="123" name="Google Shape;123;p22"/>
          <p:cNvSpPr txBox="1"/>
          <p:nvPr/>
        </p:nvSpPr>
        <p:spPr>
          <a:xfrm>
            <a:off x="499750" y="2659675"/>
            <a:ext cx="80022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800"/>
              <a:buChar char="●"/>
            </a:pPr>
            <a:r>
              <a:rPr lang="en-GB" sz="2800">
                <a:solidFill>
                  <a:srgbClr val="990000"/>
                </a:solidFill>
              </a:rPr>
              <a:t>Loan of KSh 15,000</a:t>
            </a:r>
            <a:r>
              <a:rPr lang="en-GB" sz="2800">
                <a:solidFill>
                  <a:srgbClr val="990000"/>
                </a:solidFill>
              </a:rPr>
              <a:t> to buy a fridge.</a:t>
            </a:r>
            <a:endParaRPr sz="2800">
              <a:solidFill>
                <a:srgbClr val="990000"/>
              </a:solidFill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800"/>
              <a:buChar char="●"/>
            </a:pPr>
            <a:r>
              <a:rPr lang="en-GB" sz="2800">
                <a:solidFill>
                  <a:srgbClr val="990000"/>
                </a:solidFill>
              </a:rPr>
              <a:t>Expect sales of juice to increase by 50% from KSh 3,600 to KSh 5,400 per week.</a:t>
            </a:r>
            <a:endParaRPr sz="2800">
              <a:solidFill>
                <a:srgbClr val="99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288" y="229050"/>
            <a:ext cx="3324225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3"/>
          <p:cNvSpPr txBox="1"/>
          <p:nvPr/>
        </p:nvSpPr>
        <p:spPr>
          <a:xfrm>
            <a:off x="499750" y="399450"/>
            <a:ext cx="5014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rgbClr val="990000"/>
                </a:solidFill>
                <a:highlight>
                  <a:schemeClr val="lt1"/>
                </a:highlight>
              </a:rPr>
              <a:t>Example:</a:t>
            </a:r>
            <a:endParaRPr sz="3600">
              <a:solidFill>
                <a:srgbClr val="990000"/>
              </a:solidFill>
              <a:highlight>
                <a:schemeClr val="lt1"/>
              </a:highlight>
            </a:endParaRPr>
          </a:p>
        </p:txBody>
      </p:sp>
      <p:graphicFrame>
        <p:nvGraphicFramePr>
          <p:cNvPr id="130" name="Google Shape;130;p23"/>
          <p:cNvGraphicFramePr/>
          <p:nvPr/>
        </p:nvGraphicFramePr>
        <p:xfrm>
          <a:off x="1279088" y="169246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{1F06BDF5-9213-4EE2-92BD-45589C89BA6D}</a:tableStyleId>
              </a:tblPr>
              <a:tblGrid>
                <a:gridCol w="5359750"/>
                <a:gridCol w="697075"/>
                <a:gridCol w="1325200"/>
              </a:tblGrid>
              <a:tr h="1073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INCOME (money earned per week)</a:t>
                      </a:r>
                      <a:endParaRPr b="1"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Price of 1 cup juice - 20 KSh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  <a:highlight>
                            <a:schemeClr val="accent6"/>
                          </a:highlight>
                        </a:rPr>
                        <a:t>Estimate selling 45 cups per day</a:t>
                      </a:r>
                      <a:endParaRPr sz="1200">
                        <a:solidFill>
                          <a:srgbClr val="660000"/>
                        </a:solidFill>
                        <a:highlight>
                          <a:schemeClr val="accent6"/>
                        </a:highlight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Working 6 days per week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  <a:highlight>
                            <a:schemeClr val="accent6"/>
                          </a:highlight>
                        </a:rPr>
                        <a:t>Total weekly income = 20 x 45 x 6 KSh</a:t>
                      </a:r>
                      <a:endParaRPr sz="1200">
                        <a:solidFill>
                          <a:srgbClr val="660000"/>
                        </a:solidFill>
                        <a:highlight>
                          <a:schemeClr val="accent6"/>
                        </a:highlight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  <a:highlight>
                            <a:schemeClr val="accent6"/>
                          </a:highlight>
                        </a:rPr>
                        <a:t>5,400</a:t>
                      </a:r>
                      <a:endParaRPr b="1" sz="1200">
                        <a:solidFill>
                          <a:srgbClr val="660000"/>
                        </a:solidFill>
                        <a:highlight>
                          <a:schemeClr val="accent6"/>
                        </a:highlight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50% increase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78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EXPENDITURE (money spent or saved per week)</a:t>
                      </a:r>
                      <a:endParaRPr b="1"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  <a:highlight>
                            <a:schemeClr val="accent6"/>
                          </a:highlight>
                        </a:rPr>
                        <a:t>Weekly running costs (electricity, water, mangoes)</a:t>
                      </a:r>
                      <a:endParaRPr b="1" sz="1200">
                        <a:solidFill>
                          <a:srgbClr val="660000"/>
                        </a:solidFill>
                        <a:highlight>
                          <a:schemeClr val="accent6"/>
                        </a:highlight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  <a:highlight>
                            <a:schemeClr val="accent6"/>
                          </a:highlight>
                        </a:rPr>
                        <a:t>2,400</a:t>
                      </a:r>
                      <a:endParaRPr b="1" sz="1200">
                        <a:solidFill>
                          <a:srgbClr val="660000"/>
                        </a:solidFill>
                        <a:highlight>
                          <a:schemeClr val="accent6"/>
                        </a:highlight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increased cost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Weekly saving for l</a:t>
                      </a: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ong term costs / savings (equipment, emergencies)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1,015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  <a:highlight>
                            <a:schemeClr val="accent6"/>
                          </a:highlight>
                        </a:rPr>
                        <a:t>Weekly Loan repayment (loan of KSh 15,000) </a:t>
                      </a:r>
                      <a:endParaRPr b="1" sz="1200">
                        <a:solidFill>
                          <a:srgbClr val="660000"/>
                        </a:solidFill>
                        <a:highlight>
                          <a:schemeClr val="accent6"/>
                        </a:highlight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  <a:highlight>
                            <a:schemeClr val="accent6"/>
                          </a:highlight>
                        </a:rPr>
                        <a:t>985</a:t>
                      </a:r>
                      <a:endParaRPr b="1" sz="1200">
                        <a:solidFill>
                          <a:srgbClr val="660000"/>
                        </a:solidFill>
                        <a:highlight>
                          <a:schemeClr val="accent6"/>
                        </a:highlight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new line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Weekly </a:t>
                      </a: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Personal wage (food, accommodation, travel, entertainment)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1,000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78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Total Expenditure</a:t>
                      </a:r>
                      <a:endParaRPr b="1"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  <a:highlight>
                            <a:schemeClr val="accent6"/>
                          </a:highlight>
                        </a:rPr>
                        <a:t>5,400</a:t>
                      </a:r>
                      <a:endParaRPr b="1" sz="1200">
                        <a:solidFill>
                          <a:srgbClr val="660000"/>
                        </a:solidFill>
                        <a:highlight>
                          <a:schemeClr val="accent6"/>
                        </a:highlight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660000"/>
                        </a:solidFill>
                        <a:highlight>
                          <a:schemeClr val="accent6"/>
                        </a:highlight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31" name="Google Shape;131;p23"/>
          <p:cNvSpPr txBox="1"/>
          <p:nvPr/>
        </p:nvSpPr>
        <p:spPr>
          <a:xfrm>
            <a:off x="499750" y="1046550"/>
            <a:ext cx="5014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990000"/>
                </a:solidFill>
                <a:highlight>
                  <a:schemeClr val="lt1"/>
                </a:highlight>
              </a:rPr>
              <a:t>Expected </a:t>
            </a:r>
            <a:r>
              <a:rPr lang="en-GB" sz="2400">
                <a:solidFill>
                  <a:srgbClr val="990000"/>
                </a:solidFill>
                <a:highlight>
                  <a:schemeClr val="lt1"/>
                </a:highlight>
              </a:rPr>
              <a:t>balance sheet</a:t>
            </a:r>
            <a:endParaRPr sz="2400">
              <a:solidFill>
                <a:srgbClr val="990000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Google Shape;136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288" y="229050"/>
            <a:ext cx="3324225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24"/>
          <p:cNvSpPr txBox="1"/>
          <p:nvPr/>
        </p:nvSpPr>
        <p:spPr>
          <a:xfrm>
            <a:off x="499750" y="399450"/>
            <a:ext cx="5014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rgbClr val="990000"/>
                </a:solidFill>
                <a:highlight>
                  <a:schemeClr val="lt1"/>
                </a:highlight>
              </a:rPr>
              <a:t>Example:</a:t>
            </a:r>
            <a:endParaRPr sz="3600">
              <a:solidFill>
                <a:srgbClr val="990000"/>
              </a:solidFill>
              <a:highlight>
                <a:schemeClr val="lt1"/>
              </a:highlight>
            </a:endParaRPr>
          </a:p>
        </p:txBody>
      </p:sp>
      <p:graphicFrame>
        <p:nvGraphicFramePr>
          <p:cNvPr id="138" name="Google Shape;138;p24"/>
          <p:cNvGraphicFramePr/>
          <p:nvPr/>
        </p:nvGraphicFramePr>
        <p:xfrm>
          <a:off x="1279088" y="169246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{1F06BDF5-9213-4EE2-92BD-45589C89BA6D}</a:tableStyleId>
              </a:tblPr>
              <a:tblGrid>
                <a:gridCol w="5350625"/>
                <a:gridCol w="769900"/>
                <a:gridCol w="1261500"/>
              </a:tblGrid>
              <a:tr h="1073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INCOME (money earned per week)</a:t>
                      </a:r>
                      <a:endParaRPr b="1"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Price of 1 cup juice - 20 KSh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Estimate selling 45 cups per day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Working 6 days per week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Total weekly income = 20 x 45 x 6 KSh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5,400</a:t>
                      </a:r>
                      <a:endParaRPr b="1"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50% increase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78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EXPENDITURE (money spent or saved per week)</a:t>
                      </a:r>
                      <a:endParaRPr b="1"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Weekly running costs (electricity, water, mangoes)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2,400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increased cost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Weekly saving for long term costs / savings (equipment, emergencies)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1,015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  <a:highlight>
                            <a:schemeClr val="accent6"/>
                          </a:highlight>
                        </a:rPr>
                        <a:t>Weekly loan repayment </a:t>
                      </a:r>
                      <a:r>
                        <a:rPr b="1" lang="en-GB" sz="1200">
                          <a:solidFill>
                            <a:srgbClr val="660000"/>
                          </a:solidFill>
                          <a:highlight>
                            <a:schemeClr val="accent6"/>
                          </a:highlight>
                        </a:rPr>
                        <a:t>(loan of KSh 15,000)</a:t>
                      </a:r>
                      <a:endParaRPr b="1" sz="1200">
                        <a:solidFill>
                          <a:srgbClr val="660000"/>
                        </a:solidFill>
                        <a:highlight>
                          <a:schemeClr val="accent6"/>
                        </a:highlight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  <a:highlight>
                            <a:schemeClr val="accent6"/>
                          </a:highlight>
                        </a:rPr>
                        <a:t>985</a:t>
                      </a:r>
                      <a:endParaRPr b="1" sz="1200">
                        <a:solidFill>
                          <a:srgbClr val="660000"/>
                        </a:solidFill>
                        <a:highlight>
                          <a:schemeClr val="accent6"/>
                        </a:highlight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new line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Weekly Personal wage (food, accommodation, travel, entertainment)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1,000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78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Total Expenditure</a:t>
                      </a:r>
                      <a:endParaRPr b="1"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  <a:highlight>
                            <a:schemeClr val="accent6"/>
                          </a:highlight>
                        </a:rPr>
                        <a:t>5,400</a:t>
                      </a:r>
                      <a:endParaRPr b="1" sz="1200">
                        <a:solidFill>
                          <a:srgbClr val="660000"/>
                        </a:solidFill>
                        <a:highlight>
                          <a:schemeClr val="accent6"/>
                        </a:highlight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660000"/>
                        </a:solidFill>
                        <a:highlight>
                          <a:schemeClr val="accent6"/>
                        </a:highlight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39" name="Google Shape;139;p24"/>
          <p:cNvSpPr txBox="1"/>
          <p:nvPr/>
        </p:nvSpPr>
        <p:spPr>
          <a:xfrm>
            <a:off x="499750" y="1046550"/>
            <a:ext cx="5014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990000"/>
                </a:solidFill>
                <a:highlight>
                  <a:schemeClr val="lt1"/>
                </a:highlight>
              </a:rPr>
              <a:t>Expected balance sheet</a:t>
            </a:r>
            <a:endParaRPr sz="2400">
              <a:solidFill>
                <a:srgbClr val="990000"/>
              </a:solidFill>
              <a:highlight>
                <a:schemeClr val="lt1"/>
              </a:highlight>
            </a:endParaRPr>
          </a:p>
        </p:txBody>
      </p:sp>
      <p:sp>
        <p:nvSpPr>
          <p:cNvPr id="140" name="Google Shape;140;p24"/>
          <p:cNvSpPr/>
          <p:nvPr/>
        </p:nvSpPr>
        <p:spPr>
          <a:xfrm>
            <a:off x="4197900" y="229050"/>
            <a:ext cx="4632000" cy="1865700"/>
          </a:xfrm>
          <a:prstGeom prst="wedgeRoundRectCallout">
            <a:avLst>
              <a:gd fmla="val -498" name="adj1"/>
              <a:gd fmla="val 158273" name="adj2"/>
              <a:gd fmla="val 0" name="adj3"/>
            </a:avLst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990000"/>
                </a:solidFill>
              </a:rPr>
              <a:t>Question: With weekly payments of 985 KSh, how long will it take to pay back the loan?</a:t>
            </a:r>
            <a:endParaRPr sz="2000">
              <a:solidFill>
                <a:srgbClr val="99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99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99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288" y="229050"/>
            <a:ext cx="3324225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5"/>
          <p:cNvSpPr txBox="1"/>
          <p:nvPr/>
        </p:nvSpPr>
        <p:spPr>
          <a:xfrm>
            <a:off x="499750" y="399450"/>
            <a:ext cx="5014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rgbClr val="990000"/>
                </a:solidFill>
                <a:highlight>
                  <a:schemeClr val="lt1"/>
                </a:highlight>
              </a:rPr>
              <a:t>Example:</a:t>
            </a:r>
            <a:endParaRPr sz="3600">
              <a:solidFill>
                <a:srgbClr val="990000"/>
              </a:solidFill>
              <a:highlight>
                <a:schemeClr val="lt1"/>
              </a:highlight>
            </a:endParaRPr>
          </a:p>
        </p:txBody>
      </p:sp>
      <p:graphicFrame>
        <p:nvGraphicFramePr>
          <p:cNvPr id="147" name="Google Shape;147;p25"/>
          <p:cNvGraphicFramePr/>
          <p:nvPr/>
        </p:nvGraphicFramePr>
        <p:xfrm>
          <a:off x="1279088" y="169246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{1F06BDF5-9213-4EE2-92BD-45589C89BA6D}</a:tableStyleId>
              </a:tblPr>
              <a:tblGrid>
                <a:gridCol w="5350600"/>
                <a:gridCol w="769925"/>
                <a:gridCol w="1261500"/>
              </a:tblGrid>
              <a:tr h="1073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INCOME (money earned per week)</a:t>
                      </a:r>
                      <a:endParaRPr b="1"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Price of 1 cup juice - 20 KSh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Estimate selling 30 cups per day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Working 6 days per week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Total weekly income = 20 x 30 x 6 KSh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5,400</a:t>
                      </a:r>
                      <a:endParaRPr b="1"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50% increase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78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EXPENDITURE (money spent or saved per week)</a:t>
                      </a:r>
                      <a:endParaRPr b="1"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Weekly running costs (electricity, water, mangoes)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2,400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increased cost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Weekly saving for long term costs / savings (equipment, emergencies)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1,015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  <a:highlight>
                            <a:schemeClr val="accent6"/>
                          </a:highlight>
                        </a:rPr>
                        <a:t>Weekly loan repayment </a:t>
                      </a:r>
                      <a:r>
                        <a:rPr b="1" lang="en-GB" sz="1200">
                          <a:solidFill>
                            <a:srgbClr val="660000"/>
                          </a:solidFill>
                          <a:highlight>
                            <a:schemeClr val="accent6"/>
                          </a:highlight>
                        </a:rPr>
                        <a:t>(loan of KSh 15,000)</a:t>
                      </a:r>
                      <a:endParaRPr b="1" sz="1200">
                        <a:solidFill>
                          <a:srgbClr val="660000"/>
                        </a:solidFill>
                        <a:highlight>
                          <a:schemeClr val="accent6"/>
                        </a:highlight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  <a:highlight>
                            <a:schemeClr val="accent6"/>
                          </a:highlight>
                        </a:rPr>
                        <a:t>985</a:t>
                      </a:r>
                      <a:endParaRPr b="1" sz="1200">
                        <a:solidFill>
                          <a:srgbClr val="660000"/>
                        </a:solidFill>
                        <a:highlight>
                          <a:schemeClr val="accent6"/>
                        </a:highlight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new line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Weekly Personal wage (food, accommodation, travel, entertainment)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1,000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78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Total Expenditure</a:t>
                      </a:r>
                      <a:endParaRPr b="1"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  <a:highlight>
                            <a:schemeClr val="accent6"/>
                          </a:highlight>
                        </a:rPr>
                        <a:t>5,400</a:t>
                      </a:r>
                      <a:endParaRPr b="1" sz="1200">
                        <a:solidFill>
                          <a:srgbClr val="660000"/>
                        </a:solidFill>
                        <a:highlight>
                          <a:schemeClr val="accent6"/>
                        </a:highlight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660000"/>
                        </a:solidFill>
                        <a:highlight>
                          <a:schemeClr val="accent6"/>
                        </a:highlight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48" name="Google Shape;148;p25"/>
          <p:cNvSpPr txBox="1"/>
          <p:nvPr/>
        </p:nvSpPr>
        <p:spPr>
          <a:xfrm>
            <a:off x="499750" y="1046550"/>
            <a:ext cx="5014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990000"/>
                </a:solidFill>
                <a:highlight>
                  <a:schemeClr val="lt1"/>
                </a:highlight>
              </a:rPr>
              <a:t>Expected balance sheet</a:t>
            </a:r>
            <a:endParaRPr sz="2400">
              <a:solidFill>
                <a:srgbClr val="990000"/>
              </a:solidFill>
              <a:highlight>
                <a:schemeClr val="lt1"/>
              </a:highlight>
            </a:endParaRPr>
          </a:p>
        </p:txBody>
      </p:sp>
      <p:sp>
        <p:nvSpPr>
          <p:cNvPr id="149" name="Google Shape;149;p25"/>
          <p:cNvSpPr/>
          <p:nvPr/>
        </p:nvSpPr>
        <p:spPr>
          <a:xfrm>
            <a:off x="4197900" y="229050"/>
            <a:ext cx="4632000" cy="1865700"/>
          </a:xfrm>
          <a:prstGeom prst="wedgeRoundRectCallout">
            <a:avLst>
              <a:gd fmla="val -416" name="adj1"/>
              <a:gd fmla="val 156548" name="adj2"/>
              <a:gd fmla="val 0" name="adj3"/>
            </a:avLst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990000"/>
                </a:solidFill>
              </a:rPr>
              <a:t>Question: With weekly payments of 985 KSh, how long will it take to pay back the loan?</a:t>
            </a:r>
            <a:endParaRPr sz="2000">
              <a:solidFill>
                <a:srgbClr val="99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99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990000"/>
                </a:solidFill>
              </a:rPr>
              <a:t>Answer: </a:t>
            </a:r>
            <a:r>
              <a:rPr lang="en-GB" sz="2000">
                <a:solidFill>
                  <a:srgbClr val="990000"/>
                </a:solidFill>
              </a:rPr>
              <a:t>15,000 ፥ 985 = 16 weeks</a:t>
            </a:r>
            <a:endParaRPr sz="1600">
              <a:solidFill>
                <a:srgbClr val="99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6"/>
          <p:cNvSpPr txBox="1"/>
          <p:nvPr/>
        </p:nvSpPr>
        <p:spPr>
          <a:xfrm>
            <a:off x="464850" y="1833000"/>
            <a:ext cx="8214300" cy="29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800"/>
              <a:buChar char="●"/>
            </a:pPr>
            <a:r>
              <a:rPr lang="en-GB" sz="2800">
                <a:solidFill>
                  <a:srgbClr val="990000"/>
                </a:solidFill>
              </a:rPr>
              <a:t>15,000 ፥ 985 = 15.2 weeks</a:t>
            </a:r>
            <a:endParaRPr sz="2800">
              <a:solidFill>
                <a:srgbClr val="99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99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rgbClr val="990000"/>
                </a:solidFill>
              </a:rPr>
              <a:t>You will be able to pay back the loan in 16 weeks.</a:t>
            </a:r>
            <a:endParaRPr sz="2800">
              <a:solidFill>
                <a:srgbClr val="99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99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rgbClr val="990000"/>
                </a:solidFill>
              </a:rPr>
              <a:t>The “return on investment” (R.O.I.) is 16 weeks</a:t>
            </a:r>
            <a:endParaRPr sz="2800">
              <a:solidFill>
                <a:srgbClr val="99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>
                <a:solidFill>
                  <a:srgbClr val="990000"/>
                </a:solidFill>
              </a:rPr>
              <a:t>(after 16 weeks you will have paid off the loan and your business will be more profitable) </a:t>
            </a:r>
            <a:endParaRPr sz="2100">
              <a:solidFill>
                <a:srgbClr val="990000"/>
              </a:solidFill>
            </a:endParaRPr>
          </a:p>
        </p:txBody>
      </p:sp>
      <p:pic>
        <p:nvPicPr>
          <p:cNvPr id="155" name="Google Shape;155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288" y="229050"/>
            <a:ext cx="3324225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26"/>
          <p:cNvSpPr txBox="1"/>
          <p:nvPr/>
        </p:nvSpPr>
        <p:spPr>
          <a:xfrm>
            <a:off x="499750" y="399450"/>
            <a:ext cx="5014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rgbClr val="990000"/>
                </a:solidFill>
                <a:highlight>
                  <a:schemeClr val="lt1"/>
                </a:highlight>
              </a:rPr>
              <a:t>Example: Answer</a:t>
            </a:r>
            <a:endParaRPr sz="3600">
              <a:solidFill>
                <a:srgbClr val="990000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288" y="229050"/>
            <a:ext cx="3324225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27"/>
          <p:cNvSpPr txBox="1"/>
          <p:nvPr/>
        </p:nvSpPr>
        <p:spPr>
          <a:xfrm>
            <a:off x="499750" y="399450"/>
            <a:ext cx="54930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rgbClr val="990000"/>
                </a:solidFill>
                <a:highlight>
                  <a:schemeClr val="lt1"/>
                </a:highlight>
              </a:rPr>
              <a:t>Example: Final balance sheet </a:t>
            </a:r>
            <a:r>
              <a:rPr lang="en-GB" sz="2500">
                <a:solidFill>
                  <a:srgbClr val="990000"/>
                </a:solidFill>
                <a:highlight>
                  <a:schemeClr val="lt1"/>
                </a:highlight>
              </a:rPr>
              <a:t>(after the loan is paid back)</a:t>
            </a:r>
            <a:endParaRPr sz="2500">
              <a:solidFill>
                <a:srgbClr val="990000"/>
              </a:solidFill>
              <a:highlight>
                <a:schemeClr val="lt1"/>
              </a:highlight>
            </a:endParaRPr>
          </a:p>
        </p:txBody>
      </p:sp>
      <p:graphicFrame>
        <p:nvGraphicFramePr>
          <p:cNvPr id="163" name="Google Shape;163;p27"/>
          <p:cNvGraphicFramePr/>
          <p:nvPr/>
        </p:nvGraphicFramePr>
        <p:xfrm>
          <a:off x="1279088" y="169246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{1F06BDF5-9213-4EE2-92BD-45589C89BA6D}</a:tableStyleId>
              </a:tblPr>
              <a:tblGrid>
                <a:gridCol w="5218925"/>
                <a:gridCol w="763100"/>
                <a:gridCol w="1509400"/>
              </a:tblGrid>
              <a:tr h="1073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INCOME (money earned per week)</a:t>
                      </a:r>
                      <a:endParaRPr b="1"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Price of 1 cup juice - 20 KSh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Estimate selling 45 cups per day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Working 6 days per week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Total weekly income = 20 x 45 x 6 KSh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5,400</a:t>
                      </a:r>
                      <a:endParaRPr b="1"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78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EXPENDITURE (money spent or saved per week)</a:t>
                      </a:r>
                      <a:endParaRPr b="1"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Weekly running costs (electricity, water, mangoes)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2,400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Weekly saving for long term costs / savings (equipment, emergencies)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  <a:highlight>
                            <a:schemeClr val="accent6"/>
                          </a:highlight>
                        </a:rPr>
                        <a:t>1,500</a:t>
                      </a:r>
                      <a:endParaRPr sz="1200">
                        <a:solidFill>
                          <a:srgbClr val="660000"/>
                        </a:solidFill>
                        <a:highlight>
                          <a:schemeClr val="accent6"/>
                        </a:highlight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  <a:highlight>
                            <a:schemeClr val="lt1"/>
                          </a:highlight>
                        </a:rPr>
                        <a:t>was 1,015</a:t>
                      </a:r>
                      <a:endParaRPr sz="1200">
                        <a:solidFill>
                          <a:srgbClr val="660000"/>
                        </a:solidFill>
                        <a:highlight>
                          <a:schemeClr val="lt1"/>
                        </a:highlight>
                      </a:endParaRPr>
                    </a:p>
                  </a:txBody>
                  <a:tcPr marT="91425" marB="91425" marR="91425" marL="91425"/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  <a:highlight>
                            <a:schemeClr val="lt1"/>
                          </a:highlight>
                        </a:rPr>
                        <a:t>Weekly Loan repayment</a:t>
                      </a:r>
                      <a:endParaRPr sz="1200">
                        <a:solidFill>
                          <a:srgbClr val="660000"/>
                        </a:solidFill>
                        <a:highlight>
                          <a:schemeClr val="lt1"/>
                        </a:highlight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  <a:highlight>
                            <a:schemeClr val="accent6"/>
                          </a:highlight>
                        </a:rPr>
                        <a:t>0</a:t>
                      </a:r>
                      <a:endParaRPr sz="1200">
                        <a:solidFill>
                          <a:srgbClr val="660000"/>
                        </a:solidFill>
                        <a:highlight>
                          <a:schemeClr val="accent6"/>
                        </a:highlight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  <a:highlight>
                            <a:schemeClr val="lt1"/>
                          </a:highlight>
                        </a:rPr>
                        <a:t>loan now paid off</a:t>
                      </a:r>
                      <a:endParaRPr sz="1200">
                        <a:solidFill>
                          <a:srgbClr val="660000"/>
                        </a:solidFill>
                        <a:highlight>
                          <a:schemeClr val="lt1"/>
                        </a:highlight>
                      </a:endParaRPr>
                    </a:p>
                  </a:txBody>
                  <a:tcPr marT="91425" marB="91425" marR="91425" marL="91425"/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Weekly Personal wage (food, accommodation, travel, entertainment)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  <a:highlight>
                            <a:schemeClr val="accent6"/>
                          </a:highlight>
                        </a:rPr>
                        <a:t>1,500</a:t>
                      </a:r>
                      <a:endParaRPr sz="1200">
                        <a:solidFill>
                          <a:srgbClr val="660000"/>
                        </a:solidFill>
                        <a:highlight>
                          <a:schemeClr val="accent6"/>
                        </a:highlight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  <a:highlight>
                            <a:schemeClr val="lt1"/>
                          </a:highlight>
                        </a:rPr>
                        <a:t>was 1,000</a:t>
                      </a:r>
                      <a:endParaRPr sz="1200">
                        <a:solidFill>
                          <a:srgbClr val="660000"/>
                        </a:solidFill>
                        <a:highlight>
                          <a:schemeClr val="lt1"/>
                        </a:highlight>
                      </a:endParaRPr>
                    </a:p>
                  </a:txBody>
                  <a:tcPr marT="91425" marB="91425" marR="91425" marL="91425"/>
                </a:tc>
              </a:tr>
              <a:tr h="378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Total Expenditure</a:t>
                      </a:r>
                      <a:endParaRPr b="1"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  <a:highlight>
                            <a:schemeClr val="lt1"/>
                          </a:highlight>
                        </a:rPr>
                        <a:t>5,400</a:t>
                      </a:r>
                      <a:endParaRPr b="1" sz="1200">
                        <a:solidFill>
                          <a:srgbClr val="660000"/>
                        </a:solidFill>
                        <a:highlight>
                          <a:schemeClr val="lt1"/>
                        </a:highlight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660000"/>
                        </a:solidFill>
                        <a:highlight>
                          <a:schemeClr val="lt1"/>
                        </a:highlight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Google Shape;16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288" y="229050"/>
            <a:ext cx="3324225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28"/>
          <p:cNvSpPr txBox="1"/>
          <p:nvPr/>
        </p:nvSpPr>
        <p:spPr>
          <a:xfrm>
            <a:off x="499750" y="399450"/>
            <a:ext cx="5014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rgbClr val="990000"/>
                </a:solidFill>
                <a:highlight>
                  <a:schemeClr val="lt1"/>
                </a:highlight>
              </a:rPr>
              <a:t>What have we learned?</a:t>
            </a:r>
            <a:endParaRPr sz="3600">
              <a:solidFill>
                <a:srgbClr val="990000"/>
              </a:solidFill>
              <a:highlight>
                <a:schemeClr val="lt1"/>
              </a:highlight>
            </a:endParaRPr>
          </a:p>
        </p:txBody>
      </p:sp>
      <p:sp>
        <p:nvSpPr>
          <p:cNvPr id="170" name="Google Shape;170;p28"/>
          <p:cNvSpPr txBox="1"/>
          <p:nvPr/>
        </p:nvSpPr>
        <p:spPr>
          <a:xfrm>
            <a:off x="499750" y="1867000"/>
            <a:ext cx="8149200" cy="28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500"/>
              <a:buAutoNum type="arabicPeriod"/>
            </a:pPr>
            <a:r>
              <a:rPr lang="en-GB" sz="2500">
                <a:solidFill>
                  <a:srgbClr val="990000"/>
                </a:solidFill>
                <a:highlight>
                  <a:schemeClr val="lt1"/>
                </a:highlight>
              </a:rPr>
              <a:t>Use ACTUAL and EXPECTED balance sheets t</a:t>
            </a:r>
            <a:r>
              <a:rPr lang="en-GB" sz="2500">
                <a:solidFill>
                  <a:srgbClr val="990000"/>
                </a:solidFill>
                <a:highlight>
                  <a:schemeClr val="lt1"/>
                </a:highlight>
              </a:rPr>
              <a:t>o support your business plan and loan request</a:t>
            </a:r>
            <a:r>
              <a:rPr lang="en-GB" sz="2500">
                <a:solidFill>
                  <a:srgbClr val="990000"/>
                </a:solidFill>
                <a:highlight>
                  <a:schemeClr val="lt1"/>
                </a:highlight>
              </a:rPr>
              <a:t>.</a:t>
            </a:r>
            <a:endParaRPr sz="2500">
              <a:solidFill>
                <a:srgbClr val="990000"/>
              </a:solidFill>
              <a:highlight>
                <a:schemeClr val="lt1"/>
              </a:highlight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500"/>
              <a:buAutoNum type="arabicPeriod"/>
            </a:pPr>
            <a:r>
              <a:rPr lang="en-GB" sz="2500">
                <a:solidFill>
                  <a:srgbClr val="990000"/>
                </a:solidFill>
                <a:highlight>
                  <a:schemeClr val="lt1"/>
                </a:highlight>
              </a:rPr>
              <a:t>It will help you to demonstrate how successful your business is currently.</a:t>
            </a:r>
            <a:endParaRPr sz="2500">
              <a:solidFill>
                <a:srgbClr val="990000"/>
              </a:solidFill>
              <a:highlight>
                <a:schemeClr val="lt1"/>
              </a:highlight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500"/>
              <a:buAutoNum type="arabicPeriod"/>
            </a:pPr>
            <a:r>
              <a:rPr lang="en-GB" sz="2500">
                <a:solidFill>
                  <a:srgbClr val="990000"/>
                </a:solidFill>
                <a:highlight>
                  <a:schemeClr val="lt1"/>
                </a:highlight>
              </a:rPr>
              <a:t>It will also enable you to estimate your R.O.I. and therefore </a:t>
            </a:r>
            <a:r>
              <a:rPr lang="en-GB" sz="2500">
                <a:solidFill>
                  <a:srgbClr val="990000"/>
                </a:solidFill>
                <a:highlight>
                  <a:schemeClr val="lt1"/>
                </a:highlight>
              </a:rPr>
              <a:t>calculate</a:t>
            </a:r>
            <a:r>
              <a:rPr lang="en-GB" sz="2500">
                <a:solidFill>
                  <a:srgbClr val="990000"/>
                </a:solidFill>
                <a:highlight>
                  <a:schemeClr val="lt1"/>
                </a:highlight>
              </a:rPr>
              <a:t> how long it will take you to pay  back the loan.</a:t>
            </a:r>
            <a:endParaRPr sz="2500">
              <a:solidFill>
                <a:srgbClr val="990000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Google Shape;175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288" y="229050"/>
            <a:ext cx="3324225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p29"/>
          <p:cNvSpPr txBox="1"/>
          <p:nvPr/>
        </p:nvSpPr>
        <p:spPr>
          <a:xfrm>
            <a:off x="499750" y="399450"/>
            <a:ext cx="5014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rgbClr val="990000"/>
                </a:solidFill>
                <a:highlight>
                  <a:schemeClr val="lt1"/>
                </a:highlight>
              </a:rPr>
              <a:t>Where next</a:t>
            </a:r>
            <a:r>
              <a:rPr lang="en-GB" sz="3600">
                <a:solidFill>
                  <a:srgbClr val="990000"/>
                </a:solidFill>
                <a:highlight>
                  <a:schemeClr val="lt1"/>
                </a:highlight>
              </a:rPr>
              <a:t>?</a:t>
            </a:r>
            <a:endParaRPr sz="3600">
              <a:solidFill>
                <a:srgbClr val="990000"/>
              </a:solidFill>
              <a:highlight>
                <a:schemeClr val="lt1"/>
              </a:highlight>
            </a:endParaRPr>
          </a:p>
        </p:txBody>
      </p:sp>
      <p:sp>
        <p:nvSpPr>
          <p:cNvPr id="177" name="Google Shape;177;p29"/>
          <p:cNvSpPr txBox="1"/>
          <p:nvPr/>
        </p:nvSpPr>
        <p:spPr>
          <a:xfrm>
            <a:off x="497400" y="1963500"/>
            <a:ext cx="81492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3000"/>
              <a:buAutoNum type="arabicPeriod"/>
            </a:pPr>
            <a:r>
              <a:rPr lang="en-GB" sz="3000">
                <a:solidFill>
                  <a:srgbClr val="990000"/>
                </a:solidFill>
                <a:highlight>
                  <a:schemeClr val="lt1"/>
                </a:highlight>
              </a:rPr>
              <a:t>Last Week - ACTUAL balance sheets</a:t>
            </a:r>
            <a:endParaRPr sz="3000">
              <a:solidFill>
                <a:srgbClr val="990000"/>
              </a:solidFill>
              <a:highlight>
                <a:schemeClr val="lt1"/>
              </a:highlight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3000"/>
              <a:buAutoNum type="arabicPeriod"/>
            </a:pPr>
            <a:r>
              <a:rPr lang="en-GB" sz="3000">
                <a:solidFill>
                  <a:srgbClr val="990000"/>
                </a:solidFill>
                <a:highlight>
                  <a:schemeClr val="lt1"/>
                </a:highlight>
              </a:rPr>
              <a:t>This week</a:t>
            </a:r>
            <a:r>
              <a:rPr lang="en-GB" sz="3000">
                <a:solidFill>
                  <a:srgbClr val="990000"/>
                </a:solidFill>
                <a:highlight>
                  <a:schemeClr val="lt1"/>
                </a:highlight>
              </a:rPr>
              <a:t> - ESTIMATED and FINAL balance sheets</a:t>
            </a:r>
            <a:endParaRPr sz="3000">
              <a:solidFill>
                <a:srgbClr val="990000"/>
              </a:solidFill>
              <a:highlight>
                <a:schemeClr val="lt1"/>
              </a:highlight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3000"/>
              <a:buAutoNum type="arabicPeriod"/>
            </a:pPr>
            <a:r>
              <a:rPr lang="en-GB" sz="3000">
                <a:solidFill>
                  <a:srgbClr val="990000"/>
                </a:solidFill>
                <a:highlight>
                  <a:schemeClr val="lt1"/>
                </a:highlight>
              </a:rPr>
              <a:t>This week - return on investment (R.O.I.)</a:t>
            </a:r>
            <a:endParaRPr sz="3000">
              <a:solidFill>
                <a:srgbClr val="990000"/>
              </a:solidFill>
              <a:highlight>
                <a:schemeClr val="lt1"/>
              </a:highlight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3000"/>
              <a:buAutoNum type="arabicPeriod"/>
            </a:pPr>
            <a:r>
              <a:rPr lang="en-GB" sz="3000">
                <a:solidFill>
                  <a:srgbClr val="990000"/>
                </a:solidFill>
                <a:highlight>
                  <a:schemeClr val="lt1"/>
                </a:highlight>
              </a:rPr>
              <a:t>Next week - put it all together in a business proposal</a:t>
            </a:r>
            <a:endParaRPr sz="3000">
              <a:solidFill>
                <a:srgbClr val="990000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288" y="229050"/>
            <a:ext cx="3324225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30"/>
          <p:cNvSpPr txBox="1"/>
          <p:nvPr/>
        </p:nvSpPr>
        <p:spPr>
          <a:xfrm>
            <a:off x="499750" y="399450"/>
            <a:ext cx="50145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990000"/>
                </a:solidFill>
                <a:highlight>
                  <a:schemeClr val="lt1"/>
                </a:highlight>
              </a:rPr>
              <a:t>Exercise 1:</a:t>
            </a:r>
            <a:endParaRPr sz="3000">
              <a:solidFill>
                <a:srgbClr val="990000"/>
              </a:solidFill>
              <a:highlight>
                <a:schemeClr val="lt1"/>
              </a:highlight>
            </a:endParaRPr>
          </a:p>
        </p:txBody>
      </p:sp>
      <p:sp>
        <p:nvSpPr>
          <p:cNvPr id="184" name="Google Shape;184;p30"/>
          <p:cNvSpPr txBox="1"/>
          <p:nvPr/>
        </p:nvSpPr>
        <p:spPr>
          <a:xfrm>
            <a:off x="499750" y="964650"/>
            <a:ext cx="54351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990000"/>
                </a:solidFill>
                <a:highlight>
                  <a:schemeClr val="lt1"/>
                </a:highlight>
              </a:rPr>
              <a:t>As a group, work out the R.O.I. in the following example. You have a loan of KSh 20,000.</a:t>
            </a:r>
            <a:endParaRPr sz="2000">
              <a:solidFill>
                <a:srgbClr val="990000"/>
              </a:solidFill>
              <a:highlight>
                <a:schemeClr val="lt1"/>
              </a:highlight>
            </a:endParaRPr>
          </a:p>
        </p:txBody>
      </p:sp>
      <p:graphicFrame>
        <p:nvGraphicFramePr>
          <p:cNvPr id="185" name="Google Shape;185;p30"/>
          <p:cNvGraphicFramePr/>
          <p:nvPr/>
        </p:nvGraphicFramePr>
        <p:xfrm>
          <a:off x="1279075" y="188086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{1F06BDF5-9213-4EE2-92BD-45589C89BA6D}</a:tableStyleId>
              </a:tblPr>
              <a:tblGrid>
                <a:gridCol w="5695450"/>
                <a:gridCol w="890375"/>
              </a:tblGrid>
              <a:tr h="663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INCOME (money earned per week)</a:t>
                      </a:r>
                      <a:endParaRPr b="1"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Total weekly income 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6,000</a:t>
                      </a:r>
                      <a:endParaRPr b="1"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11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EXPENDITURE (money spent or saved per week)</a:t>
                      </a:r>
                      <a:endParaRPr b="1"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278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Weekly running costs (electricity, stock)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2,000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57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Weekly saving for long term costs / savings (equipment, emergencies)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1,500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57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Weekly Loan repayment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1,500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57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Weekly Personal wage (food, accommodation, travel, entertainment)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1,000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78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Total Expenditure</a:t>
                      </a:r>
                      <a:endParaRPr b="1"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6,000</a:t>
                      </a:r>
                      <a:endParaRPr b="1"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Google Shape;190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288" y="229050"/>
            <a:ext cx="3324225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31"/>
          <p:cNvSpPr txBox="1"/>
          <p:nvPr/>
        </p:nvSpPr>
        <p:spPr>
          <a:xfrm>
            <a:off x="499750" y="399450"/>
            <a:ext cx="50145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990000"/>
                </a:solidFill>
                <a:highlight>
                  <a:schemeClr val="lt1"/>
                </a:highlight>
              </a:rPr>
              <a:t>Exercise 2:</a:t>
            </a:r>
            <a:endParaRPr sz="3000">
              <a:solidFill>
                <a:srgbClr val="990000"/>
              </a:solidFill>
              <a:highlight>
                <a:schemeClr val="lt1"/>
              </a:highlight>
            </a:endParaRPr>
          </a:p>
        </p:txBody>
      </p:sp>
      <p:sp>
        <p:nvSpPr>
          <p:cNvPr id="192" name="Google Shape;192;p31"/>
          <p:cNvSpPr txBox="1"/>
          <p:nvPr/>
        </p:nvSpPr>
        <p:spPr>
          <a:xfrm>
            <a:off x="499750" y="2074400"/>
            <a:ext cx="8270700" cy="23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990000"/>
                </a:solidFill>
                <a:highlight>
                  <a:schemeClr val="lt1"/>
                </a:highlight>
              </a:rPr>
              <a:t>As individuals:</a:t>
            </a:r>
            <a:endParaRPr sz="2000">
              <a:solidFill>
                <a:srgbClr val="990000"/>
              </a:solidFill>
              <a:highlight>
                <a:schemeClr val="lt1"/>
              </a:highlight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000"/>
              <a:buAutoNum type="arabicPeriod"/>
            </a:pPr>
            <a:r>
              <a:rPr lang="en-GB" sz="2000">
                <a:solidFill>
                  <a:srgbClr val="990000"/>
                </a:solidFill>
                <a:highlight>
                  <a:schemeClr val="lt1"/>
                </a:highlight>
              </a:rPr>
              <a:t>Estimate how big a loan you would like. </a:t>
            </a:r>
            <a:endParaRPr sz="2000">
              <a:solidFill>
                <a:srgbClr val="990000"/>
              </a:solidFill>
              <a:highlight>
                <a:schemeClr val="lt1"/>
              </a:highlight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000"/>
              <a:buAutoNum type="arabicPeriod"/>
            </a:pPr>
            <a:r>
              <a:rPr lang="en-GB" sz="2000">
                <a:solidFill>
                  <a:srgbClr val="990000"/>
                </a:solidFill>
                <a:highlight>
                  <a:schemeClr val="lt1"/>
                </a:highlight>
              </a:rPr>
              <a:t>Write down your EXPECTED balance sheet, including weekly loan repayments (your sheet should show all income and expenditure).</a:t>
            </a:r>
            <a:endParaRPr sz="2000">
              <a:solidFill>
                <a:srgbClr val="990000"/>
              </a:solidFill>
              <a:highlight>
                <a:schemeClr val="lt1"/>
              </a:highlight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000"/>
              <a:buAutoNum type="arabicPeriod"/>
            </a:pPr>
            <a:r>
              <a:rPr lang="en-GB" sz="2000">
                <a:solidFill>
                  <a:srgbClr val="990000"/>
                </a:solidFill>
                <a:highlight>
                  <a:schemeClr val="lt1"/>
                </a:highlight>
              </a:rPr>
              <a:t>Calculate the return on investment (R.O.I) to determine how quickly you could pay back the loan.</a:t>
            </a:r>
            <a:endParaRPr sz="2000">
              <a:solidFill>
                <a:srgbClr val="990000"/>
              </a:solidFill>
              <a:highlight>
                <a:schemeClr val="lt1"/>
              </a:highlight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000"/>
              <a:buAutoNum type="arabicPeriod"/>
            </a:pPr>
            <a:r>
              <a:rPr lang="en-GB" sz="2000">
                <a:solidFill>
                  <a:srgbClr val="990000"/>
                </a:solidFill>
                <a:highlight>
                  <a:schemeClr val="lt1"/>
                </a:highlight>
              </a:rPr>
              <a:t>Post your answers on the WhatsApp group.</a:t>
            </a:r>
            <a:endParaRPr sz="2000">
              <a:solidFill>
                <a:srgbClr val="990000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510425" y="445025"/>
            <a:ext cx="8322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2820">
                <a:solidFill>
                  <a:srgbClr val="990000"/>
                </a:solidFill>
              </a:rPr>
              <a:t>What we did last week ...</a:t>
            </a:r>
            <a:endParaRPr sz="2820">
              <a:solidFill>
                <a:srgbClr val="990000"/>
              </a:solidFill>
            </a:endParaRPr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510425" y="2422800"/>
            <a:ext cx="7790100" cy="227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500"/>
              <a:buAutoNum type="arabicPeriod"/>
            </a:pPr>
            <a:r>
              <a:rPr lang="en-GB" sz="2500">
                <a:solidFill>
                  <a:srgbClr val="990000"/>
                </a:solidFill>
              </a:rPr>
              <a:t>What people would need to know about your business to give you a loan?</a:t>
            </a:r>
            <a:endParaRPr sz="2500">
              <a:solidFill>
                <a:srgbClr val="990000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500"/>
              <a:buAutoNum type="arabicPeriod"/>
            </a:pPr>
            <a:r>
              <a:rPr lang="en-GB" sz="2500">
                <a:solidFill>
                  <a:srgbClr val="990000"/>
                </a:solidFill>
              </a:rPr>
              <a:t>Balance sheets with ACTUAL figures - to demonstrate how well your business is doing.</a:t>
            </a:r>
            <a:endParaRPr sz="2500">
              <a:solidFill>
                <a:srgbClr val="990000"/>
              </a:solidFill>
            </a:endParaRPr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288" y="229050"/>
            <a:ext cx="3324225" cy="137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Google Shape;197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288" y="229050"/>
            <a:ext cx="3324225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32"/>
          <p:cNvSpPr txBox="1"/>
          <p:nvPr/>
        </p:nvSpPr>
        <p:spPr>
          <a:xfrm>
            <a:off x="499750" y="399450"/>
            <a:ext cx="54930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rgbClr val="990000"/>
                </a:solidFill>
                <a:highlight>
                  <a:schemeClr val="lt1"/>
                </a:highlight>
              </a:rPr>
              <a:t>Exercise 2:</a:t>
            </a:r>
            <a:endParaRPr sz="3000">
              <a:solidFill>
                <a:srgbClr val="990000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>
                <a:solidFill>
                  <a:srgbClr val="990000"/>
                </a:solidFill>
                <a:highlight>
                  <a:schemeClr val="lt1"/>
                </a:highlight>
              </a:rPr>
              <a:t>Use this template for your Expected Balance Sheet. </a:t>
            </a:r>
            <a:endParaRPr sz="1500">
              <a:solidFill>
                <a:srgbClr val="990000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>
                <a:solidFill>
                  <a:srgbClr val="990000"/>
                </a:solidFill>
                <a:highlight>
                  <a:schemeClr val="lt1"/>
                </a:highlight>
              </a:rPr>
              <a:t>Remember that Total Income </a:t>
            </a:r>
            <a:r>
              <a:rPr b="1" lang="en-GB" sz="1500">
                <a:solidFill>
                  <a:srgbClr val="990000"/>
                </a:solidFill>
                <a:highlight>
                  <a:schemeClr val="lt1"/>
                </a:highlight>
              </a:rPr>
              <a:t>must equal</a:t>
            </a:r>
            <a:r>
              <a:rPr lang="en-GB" sz="1500">
                <a:solidFill>
                  <a:srgbClr val="990000"/>
                </a:solidFill>
                <a:highlight>
                  <a:schemeClr val="lt1"/>
                </a:highlight>
              </a:rPr>
              <a:t> Total Expenditure.</a:t>
            </a:r>
            <a:endParaRPr sz="1500">
              <a:solidFill>
                <a:srgbClr val="990000"/>
              </a:solidFill>
              <a:highlight>
                <a:schemeClr val="lt1"/>
              </a:highlight>
            </a:endParaRPr>
          </a:p>
        </p:txBody>
      </p:sp>
      <p:graphicFrame>
        <p:nvGraphicFramePr>
          <p:cNvPr id="199" name="Google Shape;199;p32"/>
          <p:cNvGraphicFramePr/>
          <p:nvPr/>
        </p:nvGraphicFramePr>
        <p:xfrm>
          <a:off x="1279088" y="174258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{1F06BDF5-9213-4EE2-92BD-45589C89BA6D}</a:tableStyleId>
              </a:tblPr>
              <a:tblGrid>
                <a:gridCol w="5961525"/>
                <a:gridCol w="871675"/>
              </a:tblGrid>
              <a:tr h="1080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INCOME (money earned per week)</a:t>
                      </a:r>
                      <a:endParaRPr b="1"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e.g. sale of goods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TOTAL INCOME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72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EXPENDITURE (money spent or saved per week)</a:t>
                      </a:r>
                      <a:endParaRPr b="1"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60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Weekly running costs (e.g. for electricity, materials)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60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Weekly saving for long term costs / savings (e.g. for equipment, emergencies)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  <a:highlight>
                          <a:schemeClr val="accent6"/>
                        </a:highlight>
                      </a:endParaRPr>
                    </a:p>
                  </a:txBody>
                  <a:tcPr marT="91425" marB="91425" marR="91425" marL="91425"/>
                </a:tc>
              </a:tr>
              <a:tr h="360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  <a:highlight>
                            <a:schemeClr val="lt1"/>
                          </a:highlight>
                        </a:rPr>
                        <a:t>Weekly Loan repayment</a:t>
                      </a:r>
                      <a:endParaRPr sz="1200">
                        <a:solidFill>
                          <a:srgbClr val="660000"/>
                        </a:solidFill>
                        <a:highlight>
                          <a:schemeClr val="lt1"/>
                        </a:highlight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  <a:highlight>
                          <a:schemeClr val="lt1"/>
                        </a:highlight>
                      </a:endParaRPr>
                    </a:p>
                  </a:txBody>
                  <a:tcPr marT="91425" marB="91425" marR="91425" marL="91425"/>
                </a:tc>
              </a:tr>
              <a:tr h="360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Weekly Personal wage (food, accommodation, travel, entertainment)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  <a:highlight>
                          <a:schemeClr val="accent6"/>
                        </a:highlight>
                      </a:endParaRPr>
                    </a:p>
                  </a:txBody>
                  <a:tcPr marT="91425" marB="91425" marR="91425" marL="91425"/>
                </a:tc>
              </a:tr>
              <a:tr h="372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TOTAL EXPENDITURE</a:t>
                      </a:r>
                      <a:endParaRPr b="1"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660000"/>
                        </a:solidFill>
                        <a:highlight>
                          <a:schemeClr val="lt1"/>
                        </a:highlight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288" y="229050"/>
            <a:ext cx="3324225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/>
          <p:nvPr/>
        </p:nvSpPr>
        <p:spPr>
          <a:xfrm>
            <a:off x="411600" y="2676425"/>
            <a:ext cx="8320800" cy="14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700">
                <a:solidFill>
                  <a:srgbClr val="990000"/>
                </a:solidFill>
              </a:rPr>
              <a:t>If YOU want a business loan,</a:t>
            </a:r>
            <a:endParaRPr sz="2700">
              <a:solidFill>
                <a:srgbClr val="99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700">
                <a:solidFill>
                  <a:srgbClr val="990000"/>
                </a:solidFill>
              </a:rPr>
              <a:t>YOU need to show that you can pay back the money,</a:t>
            </a:r>
            <a:endParaRPr sz="2700">
              <a:solidFill>
                <a:srgbClr val="99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700">
                <a:solidFill>
                  <a:srgbClr val="990000"/>
                </a:solidFill>
              </a:rPr>
              <a:t>and you need to be sure WHEN you can pay it back.</a:t>
            </a:r>
            <a:endParaRPr sz="2700">
              <a:solidFill>
                <a:srgbClr val="990000"/>
              </a:solidFill>
            </a:endParaRPr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7125" y="304800"/>
            <a:ext cx="1458350" cy="1715701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2530800" y="1297200"/>
            <a:ext cx="47973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500">
                <a:solidFill>
                  <a:srgbClr val="990000"/>
                </a:solidFill>
              </a:rPr>
              <a:t>Remember …</a:t>
            </a:r>
            <a:endParaRPr sz="19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510425" y="445025"/>
            <a:ext cx="4935900" cy="106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020">
                <a:solidFill>
                  <a:srgbClr val="990000"/>
                </a:solidFill>
              </a:rPr>
              <a:t>W</a:t>
            </a:r>
            <a:r>
              <a:rPr lang="en-GB" sz="3020">
                <a:solidFill>
                  <a:srgbClr val="990000"/>
                </a:solidFill>
              </a:rPr>
              <a:t>riting a business (loan) proposal - part 2</a:t>
            </a:r>
            <a:endParaRPr sz="3020">
              <a:solidFill>
                <a:srgbClr val="990000"/>
              </a:solidFill>
            </a:endParaRPr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288" y="229050"/>
            <a:ext cx="3324225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/>
          <p:nvPr/>
        </p:nvSpPr>
        <p:spPr>
          <a:xfrm>
            <a:off x="625225" y="2092775"/>
            <a:ext cx="3760200" cy="2466300"/>
          </a:xfrm>
          <a:prstGeom prst="roundRect">
            <a:avLst>
              <a:gd fmla="val 16667" name="adj"/>
            </a:avLst>
          </a:prstGeom>
          <a:solidFill>
            <a:srgbClr val="FCE5CD"/>
          </a:solidFill>
          <a:ln cap="flat" cmpd="sng" w="9525">
            <a:solidFill>
              <a:srgbClr val="66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rgbClr val="660000"/>
                </a:solidFill>
              </a:rPr>
              <a:t>[last week]</a:t>
            </a:r>
            <a:endParaRPr sz="28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100">
                <a:solidFill>
                  <a:srgbClr val="660000"/>
                </a:solidFill>
              </a:rPr>
              <a:t>Business proposal</a:t>
            </a:r>
            <a:endParaRPr sz="30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660000"/>
                </a:solidFill>
              </a:rPr>
              <a:t>Current situation</a:t>
            </a:r>
            <a:endParaRPr sz="30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solidFill>
                  <a:srgbClr val="660000"/>
                </a:solidFill>
              </a:rPr>
              <a:t>(how is your business doing now?)</a:t>
            </a:r>
            <a:endParaRPr sz="1700">
              <a:solidFill>
                <a:srgbClr val="660000"/>
              </a:solidFill>
            </a:endParaRPr>
          </a:p>
        </p:txBody>
      </p:sp>
      <p:sp>
        <p:nvSpPr>
          <p:cNvPr id="79" name="Google Shape;79;p16"/>
          <p:cNvSpPr/>
          <p:nvPr/>
        </p:nvSpPr>
        <p:spPr>
          <a:xfrm>
            <a:off x="4867675" y="2092775"/>
            <a:ext cx="3760200" cy="2474100"/>
          </a:xfrm>
          <a:prstGeom prst="roundRect">
            <a:avLst>
              <a:gd fmla="val 16667" name="adj"/>
            </a:avLst>
          </a:prstGeom>
          <a:solidFill>
            <a:srgbClr val="FCE5CD"/>
          </a:solidFill>
          <a:ln cap="flat" cmpd="sng" w="9525">
            <a:solidFill>
              <a:srgbClr val="66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rgbClr val="660000"/>
                </a:solidFill>
              </a:rPr>
              <a:t>[this week]</a:t>
            </a:r>
            <a:endParaRPr sz="28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100">
                <a:solidFill>
                  <a:srgbClr val="660000"/>
                </a:solidFill>
              </a:rPr>
              <a:t>Business proposal</a:t>
            </a:r>
            <a:endParaRPr sz="30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660000"/>
                </a:solidFill>
              </a:rPr>
              <a:t>Future plan</a:t>
            </a:r>
            <a:endParaRPr sz="30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660000"/>
                </a:solidFill>
              </a:rPr>
              <a:t>R.O.I.</a:t>
            </a:r>
            <a:endParaRPr sz="3000">
              <a:solidFill>
                <a:srgbClr val="66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288" y="229050"/>
            <a:ext cx="3324225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7"/>
          <p:cNvSpPr txBox="1"/>
          <p:nvPr/>
        </p:nvSpPr>
        <p:spPr>
          <a:xfrm>
            <a:off x="499750" y="399450"/>
            <a:ext cx="5014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rgbClr val="990000"/>
                </a:solidFill>
                <a:highlight>
                  <a:schemeClr val="lt1"/>
                </a:highlight>
              </a:rPr>
              <a:t>Future business plan:</a:t>
            </a:r>
            <a:endParaRPr sz="3600">
              <a:solidFill>
                <a:srgbClr val="990000"/>
              </a:solidFill>
              <a:highlight>
                <a:schemeClr val="lt1"/>
              </a:highlight>
            </a:endParaRPr>
          </a:p>
        </p:txBody>
      </p:sp>
      <p:sp>
        <p:nvSpPr>
          <p:cNvPr id="86" name="Google Shape;86;p17"/>
          <p:cNvSpPr txBox="1"/>
          <p:nvPr/>
        </p:nvSpPr>
        <p:spPr>
          <a:xfrm>
            <a:off x="499750" y="2326300"/>
            <a:ext cx="7928100" cy="23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500">
                <a:solidFill>
                  <a:srgbClr val="990000"/>
                </a:solidFill>
              </a:rPr>
              <a:t>On your business proposal show …</a:t>
            </a:r>
            <a:endParaRPr sz="2500">
              <a:solidFill>
                <a:srgbClr val="99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500">
                <a:solidFill>
                  <a:srgbClr val="990000"/>
                </a:solidFill>
              </a:rPr>
              <a:t>What the business WILL LOOK LIKE when you have used the loan to make your business improvements.</a:t>
            </a:r>
            <a:endParaRPr sz="2500">
              <a:solidFill>
                <a:srgbClr val="99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959">
              <a:solidFill>
                <a:srgbClr val="99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2500">
                <a:solidFill>
                  <a:srgbClr val="990000"/>
                </a:solidFill>
              </a:rPr>
              <a:t>The EXPECTED Balance Sheet.</a:t>
            </a:r>
            <a:endParaRPr sz="2500">
              <a:solidFill>
                <a:srgbClr val="99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title"/>
          </p:nvPr>
        </p:nvSpPr>
        <p:spPr>
          <a:xfrm>
            <a:off x="510425" y="445025"/>
            <a:ext cx="4935900" cy="106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020">
                <a:solidFill>
                  <a:srgbClr val="990000"/>
                </a:solidFill>
              </a:rPr>
              <a:t>Writing a business (loan) proposal - part 2</a:t>
            </a:r>
            <a:endParaRPr sz="3020">
              <a:solidFill>
                <a:srgbClr val="990000"/>
              </a:solidFill>
            </a:endParaRPr>
          </a:p>
        </p:txBody>
      </p:sp>
      <p:pic>
        <p:nvPicPr>
          <p:cNvPr id="92" name="Google Shape;9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288" y="229050"/>
            <a:ext cx="3324225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8"/>
          <p:cNvSpPr/>
          <p:nvPr/>
        </p:nvSpPr>
        <p:spPr>
          <a:xfrm>
            <a:off x="625225" y="2092775"/>
            <a:ext cx="3760200" cy="2466300"/>
          </a:xfrm>
          <a:prstGeom prst="roundRect">
            <a:avLst>
              <a:gd fmla="val 16667" name="adj"/>
            </a:avLst>
          </a:prstGeom>
          <a:solidFill>
            <a:srgbClr val="FCE5CD"/>
          </a:solidFill>
          <a:ln cap="flat" cmpd="sng" w="9525">
            <a:solidFill>
              <a:srgbClr val="66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660000"/>
                </a:solidFill>
              </a:rPr>
              <a:t>[last week]</a:t>
            </a:r>
            <a:endParaRPr sz="20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100">
                <a:solidFill>
                  <a:srgbClr val="660000"/>
                </a:solidFill>
              </a:rPr>
              <a:t>ACTUAL</a:t>
            </a:r>
            <a:endParaRPr sz="31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100">
                <a:solidFill>
                  <a:srgbClr val="660000"/>
                </a:solidFill>
              </a:rPr>
              <a:t>Balance Sheet</a:t>
            </a:r>
            <a:endParaRPr sz="31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solidFill>
                  <a:srgbClr val="660000"/>
                </a:solidFill>
              </a:rPr>
              <a:t>(how your business is doing now)</a:t>
            </a:r>
            <a:endParaRPr sz="1700">
              <a:solidFill>
                <a:srgbClr val="660000"/>
              </a:solidFill>
            </a:endParaRPr>
          </a:p>
        </p:txBody>
      </p:sp>
      <p:sp>
        <p:nvSpPr>
          <p:cNvPr id="94" name="Google Shape;94;p18"/>
          <p:cNvSpPr/>
          <p:nvPr/>
        </p:nvSpPr>
        <p:spPr>
          <a:xfrm>
            <a:off x="4867675" y="2092775"/>
            <a:ext cx="3760200" cy="2474100"/>
          </a:xfrm>
          <a:prstGeom prst="roundRect">
            <a:avLst>
              <a:gd fmla="val 16667" name="adj"/>
            </a:avLst>
          </a:prstGeom>
          <a:solidFill>
            <a:srgbClr val="FCE5CD"/>
          </a:solidFill>
          <a:ln cap="flat" cmpd="sng" w="9525">
            <a:solidFill>
              <a:srgbClr val="66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660000"/>
                </a:solidFill>
              </a:rPr>
              <a:t>[this week]</a:t>
            </a:r>
            <a:endParaRPr sz="20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100">
                <a:solidFill>
                  <a:srgbClr val="660000"/>
                </a:solidFill>
              </a:rPr>
              <a:t>EXPECTED</a:t>
            </a:r>
            <a:endParaRPr sz="31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100">
                <a:solidFill>
                  <a:srgbClr val="660000"/>
                </a:solidFill>
              </a:rPr>
              <a:t>Balance Sheet</a:t>
            </a:r>
            <a:endParaRPr sz="31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700">
                <a:solidFill>
                  <a:srgbClr val="660000"/>
                </a:solidFill>
              </a:rPr>
              <a:t>(how your business will be after you’ve used the loan)</a:t>
            </a:r>
            <a:endParaRPr sz="3100">
              <a:solidFill>
                <a:srgbClr val="66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288" y="229050"/>
            <a:ext cx="3324225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9"/>
          <p:cNvSpPr txBox="1"/>
          <p:nvPr/>
        </p:nvSpPr>
        <p:spPr>
          <a:xfrm>
            <a:off x="499750" y="399450"/>
            <a:ext cx="50145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rgbClr val="990000"/>
                </a:solidFill>
                <a:highlight>
                  <a:schemeClr val="lt1"/>
                </a:highlight>
              </a:rPr>
              <a:t>Your proposal will have TWO balance sheets</a:t>
            </a:r>
            <a:endParaRPr sz="3600">
              <a:solidFill>
                <a:srgbClr val="990000"/>
              </a:solidFill>
              <a:highlight>
                <a:schemeClr val="lt1"/>
              </a:highlight>
            </a:endParaRPr>
          </a:p>
        </p:txBody>
      </p:sp>
      <p:sp>
        <p:nvSpPr>
          <p:cNvPr id="101" name="Google Shape;101;p19"/>
          <p:cNvSpPr txBox="1"/>
          <p:nvPr/>
        </p:nvSpPr>
        <p:spPr>
          <a:xfrm>
            <a:off x="499750" y="2571750"/>
            <a:ext cx="80451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3600"/>
              <a:buChar char="●"/>
            </a:pPr>
            <a:r>
              <a:rPr lang="en-GB" sz="3600">
                <a:solidFill>
                  <a:srgbClr val="990000"/>
                </a:solidFill>
              </a:rPr>
              <a:t>Actual Balance Sheet</a:t>
            </a:r>
            <a:endParaRPr sz="3600">
              <a:solidFill>
                <a:srgbClr val="990000"/>
              </a:solidFill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3600"/>
              <a:buChar char="●"/>
            </a:pPr>
            <a:r>
              <a:rPr lang="en-GB" sz="3600">
                <a:solidFill>
                  <a:srgbClr val="990000"/>
                </a:solidFill>
              </a:rPr>
              <a:t>Expected Balance Sheet</a:t>
            </a:r>
            <a:endParaRPr sz="3600">
              <a:solidFill>
                <a:srgbClr val="99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288" y="229050"/>
            <a:ext cx="3324225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0"/>
          <p:cNvSpPr txBox="1"/>
          <p:nvPr/>
        </p:nvSpPr>
        <p:spPr>
          <a:xfrm>
            <a:off x="499750" y="399450"/>
            <a:ext cx="5014500" cy="137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600">
                <a:solidFill>
                  <a:srgbClr val="990000"/>
                </a:solidFill>
              </a:rPr>
              <a:t>The EXPECTED Balance Sheet</a:t>
            </a:r>
            <a:endParaRPr sz="4700">
              <a:solidFill>
                <a:srgbClr val="990000"/>
              </a:solidFill>
              <a:highlight>
                <a:schemeClr val="lt1"/>
              </a:highlight>
            </a:endParaRPr>
          </a:p>
        </p:txBody>
      </p:sp>
      <p:sp>
        <p:nvSpPr>
          <p:cNvPr id="108" name="Google Shape;108;p20"/>
          <p:cNvSpPr txBox="1"/>
          <p:nvPr/>
        </p:nvSpPr>
        <p:spPr>
          <a:xfrm>
            <a:off x="628225" y="1775550"/>
            <a:ext cx="7593900" cy="284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91">
                <a:solidFill>
                  <a:srgbClr val="990000"/>
                </a:solidFill>
              </a:rPr>
              <a:t>(what your business will look like after you’ve used the loan)</a:t>
            </a:r>
            <a:endParaRPr sz="2191">
              <a:solidFill>
                <a:srgbClr val="990000"/>
              </a:solidFill>
            </a:endParaRPr>
          </a:p>
          <a:p>
            <a:pPr indent="-3873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990000"/>
              </a:buClr>
              <a:buSzPts val="2500"/>
              <a:buChar char="●"/>
            </a:pPr>
            <a:r>
              <a:rPr b="1" lang="en-GB" sz="2500">
                <a:solidFill>
                  <a:srgbClr val="990000"/>
                </a:solidFill>
              </a:rPr>
              <a:t>Expected </a:t>
            </a:r>
            <a:r>
              <a:rPr b="1" lang="en-GB" sz="2500">
                <a:solidFill>
                  <a:srgbClr val="990000"/>
                </a:solidFill>
              </a:rPr>
              <a:t>weekly income</a:t>
            </a:r>
            <a:endParaRPr b="1" sz="2500">
              <a:solidFill>
                <a:srgbClr val="990000"/>
              </a:solidFill>
            </a:endParaRPr>
          </a:p>
          <a:p>
            <a:pPr indent="-3873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500"/>
              <a:buChar char="●"/>
            </a:pPr>
            <a:r>
              <a:rPr b="1" lang="en-GB" sz="2500">
                <a:solidFill>
                  <a:srgbClr val="990000"/>
                </a:solidFill>
              </a:rPr>
              <a:t>Expected weekly expenses</a:t>
            </a:r>
            <a:endParaRPr b="1" sz="2500">
              <a:solidFill>
                <a:srgbClr val="990000"/>
              </a:solidFill>
            </a:endParaRPr>
          </a:p>
          <a:p>
            <a:pPr indent="-3873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500"/>
              <a:buChar char="●"/>
            </a:pPr>
            <a:r>
              <a:rPr b="1" lang="en-GB" sz="2500">
                <a:solidFill>
                  <a:srgbClr val="990000"/>
                </a:solidFill>
              </a:rPr>
              <a:t>Expected weekly long term savings (for major purchases / emergencies)</a:t>
            </a:r>
            <a:endParaRPr b="1" sz="2500">
              <a:solidFill>
                <a:srgbClr val="990000"/>
              </a:solidFill>
            </a:endParaRPr>
          </a:p>
          <a:p>
            <a:pPr indent="-3873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500"/>
              <a:buChar char="●"/>
            </a:pPr>
            <a:r>
              <a:rPr b="1" lang="en-GB" sz="2500">
                <a:solidFill>
                  <a:srgbClr val="990000"/>
                </a:solidFill>
              </a:rPr>
              <a:t>Expected weekly personal wage</a:t>
            </a:r>
            <a:endParaRPr b="1" sz="2500">
              <a:solidFill>
                <a:srgbClr val="99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288" y="229050"/>
            <a:ext cx="3324225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1"/>
          <p:cNvSpPr txBox="1"/>
          <p:nvPr/>
        </p:nvSpPr>
        <p:spPr>
          <a:xfrm>
            <a:off x="499750" y="399450"/>
            <a:ext cx="5014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rgbClr val="990000"/>
                </a:solidFill>
                <a:highlight>
                  <a:schemeClr val="lt1"/>
                </a:highlight>
              </a:rPr>
              <a:t>Example: Juice shop</a:t>
            </a:r>
            <a:endParaRPr sz="3600">
              <a:solidFill>
                <a:srgbClr val="990000"/>
              </a:solidFill>
              <a:highlight>
                <a:schemeClr val="lt1"/>
              </a:highlight>
            </a:endParaRPr>
          </a:p>
        </p:txBody>
      </p:sp>
      <p:graphicFrame>
        <p:nvGraphicFramePr>
          <p:cNvPr id="115" name="Google Shape;115;p21"/>
          <p:cNvGraphicFramePr/>
          <p:nvPr/>
        </p:nvGraphicFramePr>
        <p:xfrm>
          <a:off x="1279088" y="169246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{1F06BDF5-9213-4EE2-92BD-45589C89BA6D}</a:tableStyleId>
              </a:tblPr>
              <a:tblGrid>
                <a:gridCol w="5695450"/>
                <a:gridCol w="890375"/>
              </a:tblGrid>
              <a:tr h="1047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INCOME (money earned per week)</a:t>
                      </a:r>
                      <a:endParaRPr b="1"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Price of 1 cup juice - 20 KSh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Estimate selling 30 cups per day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Working 6 days per week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Total weekly income = 20 x 30 x 6 KSh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3,600</a:t>
                      </a:r>
                      <a:endParaRPr b="1"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402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EXPENDITURE (money spent or saved per week)</a:t>
                      </a:r>
                      <a:endParaRPr b="1"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402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Weekly running costs (electricity, water, mangoes)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1,585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402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Weekly saving for long term costs / savings (equipment, emergencies)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1,015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402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Weekly p</a:t>
                      </a: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ersonal wage (food, accommodation, travel, entertainment)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660000"/>
                          </a:solidFill>
                        </a:rPr>
                        <a:t>1,000</a:t>
                      </a:r>
                      <a:endParaRPr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402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Total Expenditure</a:t>
                      </a:r>
                      <a:endParaRPr b="1"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660000"/>
                          </a:solidFill>
                        </a:rPr>
                        <a:t>3,600</a:t>
                      </a:r>
                      <a:endParaRPr b="1" sz="1200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16" name="Google Shape;116;p21"/>
          <p:cNvSpPr txBox="1"/>
          <p:nvPr/>
        </p:nvSpPr>
        <p:spPr>
          <a:xfrm>
            <a:off x="499750" y="1046550"/>
            <a:ext cx="5014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990000"/>
                </a:solidFill>
                <a:highlight>
                  <a:schemeClr val="lt1"/>
                </a:highlight>
              </a:rPr>
              <a:t>Actual balance sheet</a:t>
            </a:r>
            <a:endParaRPr sz="2400">
              <a:solidFill>
                <a:srgbClr val="990000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